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77" r:id="rId3"/>
    <p:sldId id="278" r:id="rId4"/>
    <p:sldId id="290" r:id="rId5"/>
    <p:sldId id="257" r:id="rId6"/>
    <p:sldId id="279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1" r:id="rId17"/>
    <p:sldId id="293" r:id="rId18"/>
    <p:sldId id="295" r:id="rId19"/>
    <p:sldId id="294" r:id="rId20"/>
    <p:sldId id="297" r:id="rId21"/>
    <p:sldId id="296" r:id="rId22"/>
    <p:sldId id="298" r:id="rId23"/>
    <p:sldId id="299" r:id="rId24"/>
    <p:sldId id="301" r:id="rId25"/>
    <p:sldId id="302" r:id="rId26"/>
    <p:sldId id="300" r:id="rId27"/>
    <p:sldId id="304" r:id="rId28"/>
    <p:sldId id="303" r:id="rId29"/>
    <p:sldId id="305" r:id="rId30"/>
    <p:sldId id="307" r:id="rId31"/>
    <p:sldId id="306" r:id="rId32"/>
    <p:sldId id="308" r:id="rId33"/>
    <p:sldId id="309" r:id="rId34"/>
    <p:sldId id="311" r:id="rId35"/>
    <p:sldId id="312" r:id="rId36"/>
    <p:sldId id="310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1" r:id="rId45"/>
    <p:sldId id="320" r:id="rId46"/>
    <p:sldId id="322" r:id="rId47"/>
    <p:sldId id="326" r:id="rId48"/>
    <p:sldId id="323" r:id="rId49"/>
    <p:sldId id="324" r:id="rId50"/>
    <p:sldId id="325" r:id="rId51"/>
    <p:sldId id="327" r:id="rId52"/>
    <p:sldId id="328" r:id="rId53"/>
    <p:sldId id="329" r:id="rId54"/>
    <p:sldId id="330" r:id="rId55"/>
    <p:sldId id="331" r:id="rId56"/>
    <p:sldId id="332" r:id="rId57"/>
    <p:sldId id="338" r:id="rId58"/>
    <p:sldId id="337" r:id="rId59"/>
    <p:sldId id="339" r:id="rId60"/>
    <p:sldId id="370" r:id="rId61"/>
    <p:sldId id="37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29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35DF0-DD62-6E40-8CB7-410903CF5F38}" type="datetimeFigureOut">
              <a:rPr lang="en-US" smtClean="0"/>
              <a:t>9/11/22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1348D-2B49-0E49-9E81-9FBE2A1D4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15237-CF0C-7647-91B4-C5CA4BB0A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C5D93-BDDF-1B4C-B097-DA32F06B5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5089D-610C-9C4A-B2D5-DBDA6D26B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9/11/22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4DD86-C7BE-7847-8F75-F59FB705E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E938C-0652-5B4A-A6E3-BB30C83B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08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F15D2-7C00-2F4D-81DF-1373D23C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44AF6-9908-FB43-BC94-0F9368C64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6E18B-79E1-8D4C-BAA3-20A7F976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9/11/22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451B3-0956-F744-A6AB-FA25CC1E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BF25F-CF26-8D41-895D-B252578A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11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9D2C64-234E-FF4A-B07E-A0F58D124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BDB83-C373-DF42-BD19-7F103043D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C138C-07EE-D742-B21C-CB9054505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9/11/22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8D518-DECE-4845-8655-ED5A51240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50D29-607F-DA42-B387-C5CC58D3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52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E8F6C87-6185-4DC9-BC9D-D65FF562D8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343400"/>
            <a:ext cx="2514599" cy="2514600"/>
          </a:xfrm>
          <a:custGeom>
            <a:avLst/>
            <a:gdLst>
              <a:gd name="connsiteX0" fmla="*/ 0 w 2514599"/>
              <a:gd name="connsiteY0" fmla="*/ 0 h 2514600"/>
              <a:gd name="connsiteX1" fmla="*/ 2514599 w 2514599"/>
              <a:gd name="connsiteY1" fmla="*/ 0 h 2514600"/>
              <a:gd name="connsiteX2" fmla="*/ 2514599 w 2514599"/>
              <a:gd name="connsiteY2" fmla="*/ 2514600 h 2514600"/>
              <a:gd name="connsiteX3" fmla="*/ 0 w 2514599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599" h="2514600">
                <a:moveTo>
                  <a:pt x="0" y="0"/>
                </a:moveTo>
                <a:lnTo>
                  <a:pt x="2514599" y="0"/>
                </a:lnTo>
                <a:lnTo>
                  <a:pt x="2514599" y="2514600"/>
                </a:lnTo>
                <a:lnTo>
                  <a:pt x="0" y="25146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015DFE-ACEB-4380-8037-5E68C5E829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56822" y="4343401"/>
            <a:ext cx="2514599" cy="2514599"/>
          </a:xfrm>
          <a:custGeom>
            <a:avLst/>
            <a:gdLst>
              <a:gd name="connsiteX0" fmla="*/ 0 w 2514599"/>
              <a:gd name="connsiteY0" fmla="*/ 0 h 2514599"/>
              <a:gd name="connsiteX1" fmla="*/ 2514599 w 2514599"/>
              <a:gd name="connsiteY1" fmla="*/ 0 h 2514599"/>
              <a:gd name="connsiteX2" fmla="*/ 2514599 w 2514599"/>
              <a:gd name="connsiteY2" fmla="*/ 2514599 h 2514599"/>
              <a:gd name="connsiteX3" fmla="*/ 0 w 2514599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599" h="2514599">
                <a:moveTo>
                  <a:pt x="0" y="0"/>
                </a:moveTo>
                <a:lnTo>
                  <a:pt x="2514599" y="0"/>
                </a:lnTo>
                <a:lnTo>
                  <a:pt x="2514599" y="2514599"/>
                </a:lnTo>
                <a:lnTo>
                  <a:pt x="0" y="2514599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7C4EC4-29DC-4F9B-86B1-71CB658380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13644" y="4343401"/>
            <a:ext cx="2514599" cy="2514599"/>
          </a:xfrm>
          <a:custGeom>
            <a:avLst/>
            <a:gdLst>
              <a:gd name="connsiteX0" fmla="*/ 0 w 2514599"/>
              <a:gd name="connsiteY0" fmla="*/ 0 h 2514599"/>
              <a:gd name="connsiteX1" fmla="*/ 2514599 w 2514599"/>
              <a:gd name="connsiteY1" fmla="*/ 0 h 2514599"/>
              <a:gd name="connsiteX2" fmla="*/ 2514599 w 2514599"/>
              <a:gd name="connsiteY2" fmla="*/ 2514599 h 2514599"/>
              <a:gd name="connsiteX3" fmla="*/ 0 w 2514599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599" h="2514599">
                <a:moveTo>
                  <a:pt x="0" y="0"/>
                </a:moveTo>
                <a:lnTo>
                  <a:pt x="2514599" y="0"/>
                </a:lnTo>
                <a:lnTo>
                  <a:pt x="2514599" y="2514599"/>
                </a:lnTo>
                <a:lnTo>
                  <a:pt x="0" y="2514599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632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A217-C296-D149-BF26-46593069B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D1B00-D461-4D4C-B18D-77345D8E3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FF886-A5B0-AE40-8C66-3F1B8BD80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9/11/22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BE507-3138-874D-8E79-E9861E1C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CA252-FCDD-6046-97AD-12D6073C3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03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8D1A-EA93-7445-A15F-C039E807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F46DC-2132-F04A-ADBC-1887FE3A0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0A309-F929-5147-B859-C2D7954CD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9/11/22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06746-AB5A-C04C-985F-0A8FB7225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0559-C922-E940-A579-E1790AF55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92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FA4B7-E750-E845-8E9A-70998534B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41E3B-2357-0342-8A21-04F096EA5B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DD2C7-053E-C442-9C4D-8BAB1249D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F66A3-E309-0844-951E-652297A5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9/11/22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85C78-805A-464D-8876-B59542DC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110AA-9EFC-E14C-886D-0DAD9527B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3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42D2-5EA8-3542-91CC-ABD879FB5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6420B-9BF6-E148-9952-DEF64F57A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3B7598-B99D-AF4F-A6C9-3FF8689E9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00EC62-925F-624C-AEED-3FD4F9C719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E77750-847F-DB44-B8E7-ECE86D541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D9BCA2-0859-9A43-8813-75C82B3F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9/11/22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1BEEE6-6015-1E4F-9822-2F70C439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EFC1D-38F1-3C45-B831-2C1652FBB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4305B-52AA-074F-B66E-DF91EDDD6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B661A-3D71-F54B-968C-6EB83477B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9/11/22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B654C-D274-5947-BC18-D7A8FF3A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3787C-3CB1-EB42-A60E-9F2C30D3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94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7F91B6-73ED-D042-B0EA-D39F416E7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9/11/22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BDF4C1-6B90-6843-96F9-F1B98C90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59AA3-CD88-E943-BECB-97611E76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88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28BE-6100-1742-A590-67BBC3B32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2A121-9488-1346-89A5-B2819BD74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A9391-EC22-FD46-8C6D-6034E1AFB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E4EE6-CECD-3544-BA6F-CA0D9FBA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9/11/22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6C156-BF31-3247-92F2-5777A0F61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367EA-742F-C147-84FD-3552D9A4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94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74FE2-A76A-C44C-86AD-632382DA2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BE74A5-B558-7D45-B11D-9A4C330359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7D0EA-8F4D-9947-8656-5EBA6E74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24D3A-6B3F-D845-A139-C7EFAB853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9/11/22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8FBE5-212E-504E-9F63-01E90872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D2AB5-E38C-814F-9FF1-A4C95B3BE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3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9584A6-6B5A-C649-98E6-7B71B0B9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3BB83-F185-2646-827A-61B738612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E18F9-D56C-9F43-81CC-AA8B47755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FE1B4-1992-2943-B671-91002F453D34}" type="datetimeFigureOut">
              <a:rPr lang="en-US" smtClean="0"/>
              <a:t>9/11/22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AD01-D889-C044-B0FA-33C894E49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3EA58-762A-B440-9CD7-559B40BE4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49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wikipedia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dictionary/transmissi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wikipedia.org/" TargetMode="External"/><Relationship Id="rId4" Type="http://schemas.openxmlformats.org/officeDocument/2006/relationships/hyperlink" Target="https://www.britannica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untain scenery with tea fields">
            <a:extLst>
              <a:ext uri="{FF2B5EF4-FFF2-40B4-BE49-F238E27FC236}">
                <a16:creationId xmlns:a16="http://schemas.microsoft.com/office/drawing/2014/main" id="{609E9401-F47E-0844-9308-FE42C7CB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057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E3A254-1806-4B45-8A22-070E2EB74BBF}"/>
              </a:ext>
            </a:extLst>
          </p:cNvPr>
          <p:cNvSpPr txBox="1"/>
          <p:nvPr/>
        </p:nvSpPr>
        <p:spPr>
          <a:xfrm>
            <a:off x="-242596" y="5119826"/>
            <a:ext cx="9591870" cy="91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ea typeface="Arial"/>
                <a:cs typeface="Arial"/>
                <a:sym typeface="Arial"/>
              </a:rPr>
              <a:t>Foundations of Plant Pathology</a:t>
            </a:r>
            <a:endParaRPr lang="en-US" sz="4800" dirty="0"/>
          </a:p>
        </p:txBody>
      </p:sp>
      <p:sp>
        <p:nvSpPr>
          <p:cNvPr id="10" name="Google Shape;88;p1">
            <a:extLst>
              <a:ext uri="{FF2B5EF4-FFF2-40B4-BE49-F238E27FC236}">
                <a16:creationId xmlns:a16="http://schemas.microsoft.com/office/drawing/2014/main" id="{996CC7DB-362F-8942-8FBA-182762742F6D}"/>
              </a:ext>
            </a:extLst>
          </p:cNvPr>
          <p:cNvSpPr txBox="1"/>
          <p:nvPr/>
        </p:nvSpPr>
        <p:spPr>
          <a:xfrm>
            <a:off x="719079" y="6058007"/>
            <a:ext cx="8716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by: </a:t>
            </a:r>
            <a:r>
              <a:rPr lang="en-US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Nicole Colón-</a:t>
            </a:r>
            <a:r>
              <a:rPr lang="en-US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Carrión</a:t>
            </a:r>
            <a:endParaRPr lang="en-US" dirty="0">
              <a:solidFill>
                <a:srgbClr val="191919"/>
              </a:solidFill>
              <a:latin typeface="+mj-l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Revised by: 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Sof</a:t>
            </a:r>
            <a:r>
              <a:rPr lang="en-US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í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a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Macchiavelli</a:t>
            </a:r>
            <a:r>
              <a:rPr lang="en-US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-Girón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 </a:t>
            </a:r>
            <a:endParaRPr b="0" i="0" u="none" strike="noStrike" cap="none" dirty="0">
              <a:solidFill>
                <a:srgbClr val="191919"/>
              </a:solidFill>
              <a:latin typeface="+mj-lt"/>
              <a:ea typeface="Arimo"/>
              <a:cs typeface="Arimo"/>
              <a:sym typeface="Arimo"/>
            </a:endParaRPr>
          </a:p>
        </p:txBody>
      </p:sp>
      <p:pic>
        <p:nvPicPr>
          <p:cNvPr id="11" name="Google Shape;89;p1">
            <a:extLst>
              <a:ext uri="{FF2B5EF4-FFF2-40B4-BE49-F238E27FC236}">
                <a16:creationId xmlns:a16="http://schemas.microsoft.com/office/drawing/2014/main" id="{FBB977FD-B79E-554C-8221-AD583DB9F6AE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755" y="5155700"/>
            <a:ext cx="2326751" cy="170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287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5952933" y="55983"/>
            <a:ext cx="6892214" cy="2098073"/>
            <a:chOff x="6921204" y="115652"/>
            <a:chExt cx="5798038" cy="16859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21204" y="335712"/>
              <a:ext cx="5798038" cy="1465915"/>
              <a:chOff x="6653522" y="511753"/>
              <a:chExt cx="5798038" cy="146591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53522" y="1458287"/>
                <a:ext cx="5798038" cy="519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ln w="19050">
                      <a:noFill/>
                    </a:ln>
                    <a:latin typeface="+mj-lt"/>
                  </a:rPr>
                  <a:t>Plant Disease &amp; Biodiversity</a:t>
                </a:r>
                <a:endParaRPr lang="id-ID" sz="3600" b="1" dirty="0">
                  <a:ln w="19050">
                    <a:noFill/>
                  </a:ln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7484893" y="511753"/>
                <a:ext cx="3643290" cy="34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5327" y="115652"/>
              <a:ext cx="953638" cy="73061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502052" y="914213"/>
              <a:ext cx="466773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Google Shape;215;p8">
            <a:extLst>
              <a:ext uri="{FF2B5EF4-FFF2-40B4-BE49-F238E27FC236}">
                <a16:creationId xmlns:a16="http://schemas.microsoft.com/office/drawing/2014/main" id="{85AB66E0-C50F-2D4A-81D5-7121D5A7A1ED}"/>
              </a:ext>
            </a:extLst>
          </p:cNvPr>
          <p:cNvSpPr txBox="1"/>
          <p:nvPr/>
        </p:nvSpPr>
        <p:spPr>
          <a:xfrm>
            <a:off x="9022123" y="6465303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12" name="Google Shape;221;p9">
            <a:extLst>
              <a:ext uri="{FF2B5EF4-FFF2-40B4-BE49-F238E27FC236}">
                <a16:creationId xmlns:a16="http://schemas.microsoft.com/office/drawing/2014/main" id="{21F6B510-4F4E-6340-BB6C-C307F68979EC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324" y="671802"/>
            <a:ext cx="6635362" cy="5784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22;p9">
            <a:extLst>
              <a:ext uri="{FF2B5EF4-FFF2-40B4-BE49-F238E27FC236}">
                <a16:creationId xmlns:a16="http://schemas.microsoft.com/office/drawing/2014/main" id="{F2A88AE8-190E-094B-82A4-7D8CD614C5E9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7661" y="2407299"/>
            <a:ext cx="4017653" cy="3508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656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5979418" y="2766087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1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Reduce food loss while improving its quality </a:t>
            </a:r>
            <a:endParaRPr lang="en-US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5979418" y="3758243"/>
            <a:ext cx="589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2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Produce enough food while protecting the environment and reducing land loss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041622" y="5048980"/>
            <a:ext cx="6150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3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Re-emergence of pathogens and pests due to climate change</a:t>
            </a:r>
            <a:endParaRPr lang="en-US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5598367" y="1787772"/>
            <a:ext cx="659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9050">
                  <a:noFill/>
                </a:ln>
                <a:latin typeface="+mj-lt"/>
              </a:rPr>
              <a:t>Challenges of Plant Pathology</a:t>
            </a:r>
            <a:endParaRPr lang="id-ID" sz="3600" b="1" dirty="0">
              <a:ln w="19050">
                <a:noFill/>
              </a:ln>
              <a:latin typeface="+mj-lt"/>
            </a:endParaRPr>
          </a:p>
        </p:txBody>
      </p:sp>
      <p:pic>
        <p:nvPicPr>
          <p:cNvPr id="11" name="Picture 10" descr="Rows of cabbages growing in field">
            <a:extLst>
              <a:ext uri="{FF2B5EF4-FFF2-40B4-BE49-F238E27FC236}">
                <a16:creationId xmlns:a16="http://schemas.microsoft.com/office/drawing/2014/main" id="{6B51FD37-3089-C041-8250-6159940816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840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6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5952933" y="55983"/>
            <a:ext cx="6892214" cy="2098073"/>
            <a:chOff x="6921204" y="115652"/>
            <a:chExt cx="5798038" cy="16859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3CA644-6D91-EA4A-97E3-64299D35C0A9}"/>
                </a:ext>
              </a:extLst>
            </p:cNvPr>
            <p:cNvSpPr txBox="1"/>
            <p:nvPr/>
          </p:nvSpPr>
          <p:spPr>
            <a:xfrm>
              <a:off x="6921204" y="1282246"/>
              <a:ext cx="5798038" cy="519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ln w="19050">
                    <a:noFill/>
                  </a:ln>
                  <a:latin typeface="+mj-lt"/>
                </a:rPr>
                <a:t>Disease Triangle</a:t>
              </a:r>
              <a:endParaRPr lang="id-ID" sz="3600" b="1" dirty="0">
                <a:ln w="19050">
                  <a:noFill/>
                </a:ln>
                <a:latin typeface="+mj-lt"/>
              </a:endParaRPr>
            </a:p>
          </p:txBody>
        </p: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5327" y="115652"/>
              <a:ext cx="953638" cy="7306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215;p8">
            <a:extLst>
              <a:ext uri="{FF2B5EF4-FFF2-40B4-BE49-F238E27FC236}">
                <a16:creationId xmlns:a16="http://schemas.microsoft.com/office/drawing/2014/main" id="{85AB66E0-C50F-2D4A-81D5-7121D5A7A1ED}"/>
              </a:ext>
            </a:extLst>
          </p:cNvPr>
          <p:cNvSpPr txBox="1"/>
          <p:nvPr/>
        </p:nvSpPr>
        <p:spPr>
          <a:xfrm>
            <a:off x="9022123" y="6465303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5CE140-7B46-894B-A55E-F69ED9E1A6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887" y="1026367"/>
            <a:ext cx="6494106" cy="552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8EAE29-5EDB-3845-8580-203B85803809}"/>
              </a:ext>
            </a:extLst>
          </p:cNvPr>
          <p:cNvSpPr txBox="1"/>
          <p:nvPr/>
        </p:nvSpPr>
        <p:spPr>
          <a:xfrm>
            <a:off x="6869662" y="314281"/>
            <a:ext cx="4330833" cy="42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From the Classroom to the Farm</a:t>
            </a:r>
            <a:endParaRPr lang="id-ID" sz="1600" spc="300" dirty="0">
              <a:solidFill>
                <a:schemeClr val="tx1">
                  <a:lumMod val="50000"/>
                  <a:lumOff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D1C665-C7C0-784B-AAAD-C1CB343B8C83}"/>
              </a:ext>
            </a:extLst>
          </p:cNvPr>
          <p:cNvCxnSpPr>
            <a:cxnSpLocks/>
          </p:cNvCxnSpPr>
          <p:nvPr/>
        </p:nvCxnSpPr>
        <p:spPr>
          <a:xfrm>
            <a:off x="6643394" y="1071505"/>
            <a:ext cx="55486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Google Shape;383;p23">
            <a:extLst>
              <a:ext uri="{FF2B5EF4-FFF2-40B4-BE49-F238E27FC236}">
                <a16:creationId xmlns:a16="http://schemas.microsoft.com/office/drawing/2014/main" id="{9FC6905E-9105-474A-A23B-A3D36F213687}"/>
              </a:ext>
            </a:extLst>
          </p:cNvPr>
          <p:cNvSpPr txBox="1"/>
          <p:nvPr/>
        </p:nvSpPr>
        <p:spPr>
          <a:xfrm>
            <a:off x="7275657" y="2683700"/>
            <a:ext cx="4916343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2400" dirty="0">
                <a:latin typeface="+mj-lt"/>
              </a:rPr>
              <a:t>Shows the interactions between the environment, the host, and a pathogen </a:t>
            </a:r>
          </a:p>
          <a:p>
            <a:pPr lvl="0">
              <a:lnSpc>
                <a:spcPct val="140000"/>
              </a:lnSpc>
            </a:pPr>
            <a:endParaRPr lang="en-US" sz="2400" b="0" i="0" u="none" strike="noStrike" cap="none" dirty="0">
              <a:latin typeface="+mj-lt"/>
              <a:ea typeface="Arial"/>
              <a:cs typeface="Arial"/>
              <a:sym typeface="Arial"/>
            </a:endParaRPr>
          </a:p>
          <a:p>
            <a:pPr lvl="0">
              <a:lnSpc>
                <a:spcPct val="140000"/>
              </a:lnSpc>
            </a:pPr>
            <a:r>
              <a:rPr lang="en-US" sz="2400" b="0" i="0" u="none" strike="noStrike" cap="none" dirty="0">
                <a:latin typeface="+mj-lt"/>
                <a:ea typeface="Arial"/>
                <a:cs typeface="Arial"/>
                <a:sym typeface="Arial"/>
              </a:rPr>
              <a:t>Published by Stevens in 1960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0591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5979418" y="2766087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1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Disease occurs over time</a:t>
            </a:r>
            <a:endParaRPr lang="en-US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5979418" y="3907533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2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Some diseases are transmitted by vectors 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041622" y="5048980"/>
            <a:ext cx="6150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3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Human activity can lead to disease </a:t>
            </a:r>
            <a:endParaRPr lang="en-US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5598367" y="1787772"/>
            <a:ext cx="6593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9050">
                  <a:noFill/>
                </a:ln>
                <a:latin typeface="+mj-lt"/>
              </a:rPr>
              <a:t>Limitations</a:t>
            </a:r>
            <a:endParaRPr lang="id-ID" sz="3600" b="1" dirty="0">
              <a:ln w="19050">
                <a:noFill/>
              </a:ln>
              <a:latin typeface="+mj-lt"/>
            </a:endParaRPr>
          </a:p>
          <a:p>
            <a:pPr algn="ctr"/>
            <a:r>
              <a:rPr lang="en-US" sz="3600" b="1" dirty="0">
                <a:ln w="19050">
                  <a:noFill/>
                </a:ln>
                <a:latin typeface="+mj-lt"/>
              </a:rPr>
              <a:t> </a:t>
            </a:r>
            <a:endParaRPr lang="id-ID" sz="3600" b="1" dirty="0">
              <a:ln w="19050">
                <a:noFill/>
              </a:ln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C81B9C-C8C8-8F40-B14A-8725925341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612" y="1474237"/>
            <a:ext cx="5576335" cy="473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00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5952933" y="55983"/>
            <a:ext cx="6892214" cy="2202459"/>
            <a:chOff x="6921204" y="115652"/>
            <a:chExt cx="5798038" cy="176985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3CA644-6D91-EA4A-97E3-64299D35C0A9}"/>
                </a:ext>
              </a:extLst>
            </p:cNvPr>
            <p:cNvSpPr txBox="1"/>
            <p:nvPr/>
          </p:nvSpPr>
          <p:spPr>
            <a:xfrm>
              <a:off x="6921204" y="1282246"/>
              <a:ext cx="5798038" cy="60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30011"/>
                </a:lnSpc>
              </a:pPr>
              <a:r>
                <a:rPr lang="en-US" sz="3600" b="1" dirty="0">
                  <a:solidFill>
                    <a:srgbClr val="191919"/>
                  </a:solidFill>
                  <a:latin typeface="+mj-lt"/>
                  <a:ea typeface="Arial"/>
                  <a:cs typeface="Arial"/>
                  <a:sym typeface="Arial"/>
                </a:rPr>
                <a:t>K</a:t>
              </a:r>
              <a:r>
                <a:rPr lang="en-US" sz="3600" b="1" i="0" u="none" strike="noStrike" cap="none" dirty="0">
                  <a:solidFill>
                    <a:srgbClr val="191919"/>
                  </a:solidFill>
                  <a:latin typeface="+mj-lt"/>
                  <a:ea typeface="Arial"/>
                  <a:cs typeface="Arial"/>
                  <a:sym typeface="Arial"/>
                </a:rPr>
                <a:t>och’s </a:t>
              </a:r>
              <a:r>
                <a:rPr lang="en-US" sz="3600" b="1" dirty="0">
                  <a:solidFill>
                    <a:srgbClr val="191919"/>
                  </a:solidFill>
                  <a:latin typeface="+mj-lt"/>
                  <a:ea typeface="Arial"/>
                  <a:cs typeface="Arial"/>
                  <a:sym typeface="Arial"/>
                </a:rPr>
                <a:t>P</a:t>
              </a:r>
              <a:r>
                <a:rPr lang="en-US" sz="3600" b="1" i="0" u="none" strike="noStrike" cap="none" dirty="0">
                  <a:solidFill>
                    <a:srgbClr val="191919"/>
                  </a:solidFill>
                  <a:latin typeface="+mj-lt"/>
                  <a:ea typeface="Arial"/>
                  <a:cs typeface="Arial"/>
                  <a:sym typeface="Arial"/>
                </a:rPr>
                <a:t>ostulates</a:t>
              </a:r>
              <a:endParaRPr lang="en-US" sz="3600" b="1" dirty="0">
                <a:latin typeface="+mj-lt"/>
              </a:endParaRPr>
            </a:p>
          </p:txBody>
        </p: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5327" y="115652"/>
              <a:ext cx="953638" cy="7306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215;p8">
            <a:extLst>
              <a:ext uri="{FF2B5EF4-FFF2-40B4-BE49-F238E27FC236}">
                <a16:creationId xmlns:a16="http://schemas.microsoft.com/office/drawing/2014/main" id="{85AB66E0-C50F-2D4A-81D5-7121D5A7A1ED}"/>
              </a:ext>
            </a:extLst>
          </p:cNvPr>
          <p:cNvSpPr txBox="1"/>
          <p:nvPr/>
        </p:nvSpPr>
        <p:spPr>
          <a:xfrm>
            <a:off x="9022123" y="6465303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8EAE29-5EDB-3845-8580-203B85803809}"/>
              </a:ext>
            </a:extLst>
          </p:cNvPr>
          <p:cNvSpPr txBox="1"/>
          <p:nvPr/>
        </p:nvSpPr>
        <p:spPr>
          <a:xfrm>
            <a:off x="6869662" y="314281"/>
            <a:ext cx="4330833" cy="42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From the Classroom to the Farm</a:t>
            </a:r>
            <a:endParaRPr lang="id-ID" sz="1600" spc="300" dirty="0">
              <a:solidFill>
                <a:schemeClr val="tx1">
                  <a:lumMod val="50000"/>
                  <a:lumOff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D1C665-C7C0-784B-AAAD-C1CB343B8C83}"/>
              </a:ext>
            </a:extLst>
          </p:cNvPr>
          <p:cNvCxnSpPr>
            <a:cxnSpLocks/>
          </p:cNvCxnSpPr>
          <p:nvPr/>
        </p:nvCxnSpPr>
        <p:spPr>
          <a:xfrm>
            <a:off x="6643394" y="1071505"/>
            <a:ext cx="55486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Google Shape;383;p23">
            <a:extLst>
              <a:ext uri="{FF2B5EF4-FFF2-40B4-BE49-F238E27FC236}">
                <a16:creationId xmlns:a16="http://schemas.microsoft.com/office/drawing/2014/main" id="{9FC6905E-9105-474A-A23B-A3D36F213687}"/>
              </a:ext>
            </a:extLst>
          </p:cNvPr>
          <p:cNvSpPr txBox="1"/>
          <p:nvPr/>
        </p:nvSpPr>
        <p:spPr>
          <a:xfrm>
            <a:off x="7275657" y="2683700"/>
            <a:ext cx="4729731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2400" dirty="0">
                <a:latin typeface="+mj-lt"/>
              </a:rPr>
              <a:t>Set of criteria designed to determine a causative relationship between a microbe and a disease</a:t>
            </a:r>
          </a:p>
          <a:p>
            <a:pPr lvl="0">
              <a:lnSpc>
                <a:spcPct val="140000"/>
              </a:lnSpc>
            </a:pPr>
            <a:endParaRPr lang="en-US" sz="2400" b="0" i="0" u="none" strike="noStrike" cap="none" dirty="0">
              <a:latin typeface="+mj-lt"/>
              <a:ea typeface="Arial"/>
              <a:cs typeface="Arial"/>
              <a:sym typeface="Arial"/>
            </a:endParaRPr>
          </a:p>
          <a:p>
            <a:pPr lvl="0">
              <a:lnSpc>
                <a:spcPct val="140000"/>
              </a:lnSpc>
            </a:pPr>
            <a:r>
              <a:rPr lang="en-US" sz="2400" b="0" i="0" u="none" strike="noStrike" cap="none" dirty="0">
                <a:latin typeface="+mj-lt"/>
                <a:ea typeface="Arial"/>
                <a:cs typeface="Arial"/>
                <a:sym typeface="Arial"/>
              </a:rPr>
              <a:t>Published by </a:t>
            </a:r>
            <a:r>
              <a:rPr lang="en-US" sz="2400" dirty="0">
                <a:latin typeface="+mj-lt"/>
              </a:rPr>
              <a:t>Robert Koch</a:t>
            </a:r>
            <a:r>
              <a:rPr lang="en-US" sz="2400" b="0" i="0" u="none" strike="noStrike" cap="none" dirty="0">
                <a:latin typeface="+mj-lt"/>
                <a:ea typeface="Arial"/>
                <a:cs typeface="Arial"/>
                <a:sym typeface="Arial"/>
              </a:rPr>
              <a:t> in 1890</a:t>
            </a:r>
            <a:endParaRPr sz="24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927105-862F-974E-9168-0E60023FF0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022" y="1380228"/>
            <a:ext cx="6869181" cy="517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73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465755" y="133217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341730" y="2490042"/>
            <a:ext cx="589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1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Not all microbes can be grown in pure culture</a:t>
            </a:r>
            <a:endParaRPr lang="en-US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6341730" y="3527971"/>
            <a:ext cx="589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2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Some diseases are caused by more than </a:t>
            </a:r>
          </a:p>
          <a:p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one microorganism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403934" y="4634913"/>
            <a:ext cx="6150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3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Not all diseases are symptomatic </a:t>
            </a:r>
            <a:endParaRPr lang="en-US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5839909" y="1546233"/>
            <a:ext cx="659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Exceptions</a:t>
            </a:r>
            <a:r>
              <a:rPr lang="en-US" sz="3600" b="1" dirty="0">
                <a:ln w="19050">
                  <a:noFill/>
                </a:ln>
                <a:latin typeface="+mj-lt"/>
              </a:rPr>
              <a:t> </a:t>
            </a:r>
            <a:endParaRPr lang="id-ID" sz="3600" b="1" dirty="0">
              <a:ln w="19050">
                <a:noFill/>
              </a:ln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B33F-FD78-F945-A6CC-4C472ED3A0C2}"/>
              </a:ext>
            </a:extLst>
          </p:cNvPr>
          <p:cNvSpPr txBox="1"/>
          <p:nvPr/>
        </p:nvSpPr>
        <p:spPr>
          <a:xfrm>
            <a:off x="6403934" y="5408415"/>
            <a:ext cx="6150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4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Infection with the same microorganism </a:t>
            </a:r>
          </a:p>
          <a:p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may lead to different diseases</a:t>
            </a:r>
            <a:endParaRPr lang="en-US" sz="2400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D18B7A-CCA2-5743-B689-A50DAD2E96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770" y="1328468"/>
            <a:ext cx="5960213" cy="54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1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untain scenery with tea fields">
            <a:extLst>
              <a:ext uri="{FF2B5EF4-FFF2-40B4-BE49-F238E27FC236}">
                <a16:creationId xmlns:a16="http://schemas.microsoft.com/office/drawing/2014/main" id="{609E9401-F47E-0844-9308-FE42C7CB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057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E3A254-1806-4B45-8A22-070E2EB74BBF}"/>
              </a:ext>
            </a:extLst>
          </p:cNvPr>
          <p:cNvSpPr txBox="1"/>
          <p:nvPr/>
        </p:nvSpPr>
        <p:spPr>
          <a:xfrm>
            <a:off x="499276" y="5137078"/>
            <a:ext cx="9591870" cy="850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4400" b="0" i="0" u="none" strike="noStrike" cap="none" dirty="0">
                <a:solidFill>
                  <a:srgbClr val="191919"/>
                </a:solidFill>
                <a:ea typeface="Arial"/>
                <a:cs typeface="Arial"/>
                <a:sym typeface="Arial"/>
              </a:rPr>
              <a:t>Signs and Symptoms of Plant Diseases</a:t>
            </a:r>
            <a:endParaRPr lang="en-US" sz="4400" dirty="0"/>
          </a:p>
        </p:txBody>
      </p:sp>
      <p:sp>
        <p:nvSpPr>
          <p:cNvPr id="10" name="Google Shape;88;p1">
            <a:extLst>
              <a:ext uri="{FF2B5EF4-FFF2-40B4-BE49-F238E27FC236}">
                <a16:creationId xmlns:a16="http://schemas.microsoft.com/office/drawing/2014/main" id="{996CC7DB-362F-8942-8FBA-182762742F6D}"/>
              </a:ext>
            </a:extLst>
          </p:cNvPr>
          <p:cNvSpPr txBox="1"/>
          <p:nvPr/>
        </p:nvSpPr>
        <p:spPr>
          <a:xfrm>
            <a:off x="650067" y="6092512"/>
            <a:ext cx="87162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Session 2</a:t>
            </a:r>
            <a:endParaRPr sz="2800" b="0" i="0" u="none" strike="noStrike" cap="none" dirty="0">
              <a:solidFill>
                <a:srgbClr val="191919"/>
              </a:solidFill>
              <a:latin typeface="+mj-lt"/>
              <a:ea typeface="Arimo"/>
              <a:cs typeface="Arimo"/>
              <a:sym typeface="Arimo"/>
            </a:endParaRPr>
          </a:p>
        </p:txBody>
      </p:sp>
      <p:pic>
        <p:nvPicPr>
          <p:cNvPr id="11" name="Google Shape;89;p1">
            <a:extLst>
              <a:ext uri="{FF2B5EF4-FFF2-40B4-BE49-F238E27FC236}">
                <a16:creationId xmlns:a16="http://schemas.microsoft.com/office/drawing/2014/main" id="{FBB977FD-B79E-554C-8221-AD583DB9F6AE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756" y="5155700"/>
            <a:ext cx="2095422" cy="1503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5344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755490" y="2592598"/>
            <a:ext cx="4937760" cy="4024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 </a:t>
            </a:r>
            <a:r>
              <a:rPr lang="en-US" b="0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disease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is any malfunctioning of host cells and tissues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 </a:t>
            </a:r>
            <a:r>
              <a:rPr lang="en-US" b="0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plant disease 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is any abnormal condition that alters the appearance or function of a plant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Invisible or visible responses of the plant to an agent of disease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5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Can cause impairment or death of the plant</a:t>
            </a:r>
            <a:endParaRPr lang="en-US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endParaRPr lang="id-ID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005264"/>
            <a:chOff x="7015396" y="359765"/>
            <a:chExt cx="5176604" cy="200526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766722"/>
              <a:chOff x="6786260" y="774348"/>
              <a:chExt cx="4572000" cy="176672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331072" y="1833184"/>
                <a:ext cx="36432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ln w="19050">
                      <a:noFill/>
                    </a:ln>
                    <a:latin typeface="+mj-lt"/>
                  </a:rPr>
                  <a:t>Plant Disease</a:t>
                </a:r>
                <a:endParaRPr lang="id-ID" sz="4000" b="1" dirty="0">
                  <a:ln w="19050">
                    <a:noFill/>
                  </a:ln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 descr="Two men, one with scissors and basket, selecting leaf from basil plant">
            <a:extLst>
              <a:ext uri="{FF2B5EF4-FFF2-40B4-BE49-F238E27FC236}">
                <a16:creationId xmlns:a16="http://schemas.microsoft.com/office/drawing/2014/main" id="{582ECBB8-3694-E646-B2A4-3DA5752E18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331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84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465755" y="133217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5839909" y="1546233"/>
            <a:ext cx="659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Plant Functions</a:t>
            </a:r>
            <a:endParaRPr lang="id-ID" sz="3600" b="1" dirty="0">
              <a:ln w="19050">
                <a:noFill/>
              </a:ln>
              <a:latin typeface="+mj-lt"/>
            </a:endParaRPr>
          </a:p>
        </p:txBody>
      </p:sp>
      <p:pic>
        <p:nvPicPr>
          <p:cNvPr id="12" name="Google Shape;458;p29">
            <a:extLst>
              <a:ext uri="{FF2B5EF4-FFF2-40B4-BE49-F238E27FC236}">
                <a16:creationId xmlns:a16="http://schemas.microsoft.com/office/drawing/2014/main" id="{2ACBDBE1-C69D-CB43-86E3-E4E2ADA627D3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261" y="1107559"/>
            <a:ext cx="6767139" cy="537790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5403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465755" y="133217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51D792-5B9F-7544-9C66-BAAE5B4EFA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3166" y="1629833"/>
            <a:ext cx="3924300" cy="375156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FBA8EAB-F89A-9A4C-8D03-F279C2330B1D}"/>
              </a:ext>
            </a:extLst>
          </p:cNvPr>
          <p:cNvGrpSpPr/>
          <p:nvPr/>
        </p:nvGrpSpPr>
        <p:grpSpPr>
          <a:xfrm>
            <a:off x="338666" y="256824"/>
            <a:ext cx="6146801" cy="6313310"/>
            <a:chOff x="338666" y="256824"/>
            <a:chExt cx="6146801" cy="6313310"/>
          </a:xfrm>
        </p:grpSpPr>
        <p:pic>
          <p:nvPicPr>
            <p:cNvPr id="18" name="Google Shape;466;p30">
              <a:extLst>
                <a:ext uri="{FF2B5EF4-FFF2-40B4-BE49-F238E27FC236}">
                  <a16:creationId xmlns:a16="http://schemas.microsoft.com/office/drawing/2014/main" id="{47008100-5F42-DF4C-8EE5-C32CC34991C9}"/>
                </a:ext>
              </a:extLst>
            </p:cNvPr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8666" y="256824"/>
              <a:ext cx="6045201" cy="6313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50ED49A-6BD2-CD46-B762-2BEF65E03990}"/>
                </a:ext>
              </a:extLst>
            </p:cNvPr>
            <p:cNvSpPr/>
            <p:nvPr/>
          </p:nvSpPr>
          <p:spPr>
            <a:xfrm>
              <a:off x="5046133" y="524933"/>
              <a:ext cx="1439334" cy="2658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955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45CC58-93E3-7246-9C41-800CCA76820E}"/>
              </a:ext>
            </a:extLst>
          </p:cNvPr>
          <p:cNvGrpSpPr/>
          <p:nvPr/>
        </p:nvGrpSpPr>
        <p:grpSpPr>
          <a:xfrm>
            <a:off x="6187138" y="2019639"/>
            <a:ext cx="6210135" cy="3699057"/>
            <a:chOff x="522948" y="2168928"/>
            <a:chExt cx="6210135" cy="369905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579841D-6665-4364-9FFE-9A4E5B514771}"/>
                </a:ext>
              </a:extLst>
            </p:cNvPr>
            <p:cNvGrpSpPr/>
            <p:nvPr/>
          </p:nvGrpSpPr>
          <p:grpSpPr>
            <a:xfrm>
              <a:off x="550429" y="2168928"/>
              <a:ext cx="5895341" cy="1200329"/>
              <a:chOff x="1725758" y="2827676"/>
              <a:chExt cx="4876010" cy="120032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DB2560-2E9B-4EF1-89B7-E17849049FA8}"/>
                  </a:ext>
                </a:extLst>
              </p:cNvPr>
              <p:cNvSpPr txBox="1"/>
              <p:nvPr/>
            </p:nvSpPr>
            <p:spPr>
              <a:xfrm>
                <a:off x="1725758" y="2827676"/>
                <a:ext cx="48760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n w="19050">
                      <a:noFill/>
                    </a:ln>
                    <a:latin typeface="+mj-lt"/>
                  </a:rPr>
                  <a:t>Session 1</a:t>
                </a:r>
                <a:r>
                  <a:rPr lang="id-ID" sz="2400" b="1" dirty="0">
                    <a:ln w="19050">
                      <a:noFill/>
                    </a:ln>
                    <a:latin typeface="+mj-lt"/>
                  </a:rPr>
                  <a:t>. </a:t>
                </a:r>
                <a:r>
                  <a:rPr lang="en-US" sz="2400" b="1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Introduction to Plant Pathology </a:t>
                </a:r>
              </a:p>
              <a:p>
                <a:r>
                  <a:rPr lang="id-ID" sz="2400" b="1" dirty="0">
                    <a:ln w="19050">
                      <a:noFill/>
                    </a:ln>
                    <a:latin typeface="+mj-lt"/>
                  </a:rPr>
                  <a:t> 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805F46-DE3C-4C52-A273-DC529D95C1BB}"/>
                  </a:ext>
                </a:extLst>
              </p:cNvPr>
              <p:cNvSpPr txBox="1"/>
              <p:nvPr/>
            </p:nvSpPr>
            <p:spPr>
              <a:xfrm>
                <a:off x="2799045" y="3274480"/>
                <a:ext cx="1797080" cy="44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40016"/>
                  </a:lnSpc>
                </a:pPr>
                <a:r>
                  <a:rPr lang="en-US" dirty="0">
                    <a:solidFill>
                      <a:srgbClr val="191919"/>
                    </a:solidFill>
                    <a:latin typeface="+mj-lt"/>
                    <a:cs typeface="Arial"/>
                    <a:sym typeface="Arial"/>
                  </a:rPr>
                  <a:t>Time: </a:t>
                </a:r>
                <a:r>
                  <a:rPr lang="en-US" dirty="0">
                    <a:solidFill>
                      <a:srgbClr val="191919"/>
                    </a:solidFill>
                    <a:latin typeface="+mj-lt"/>
                  </a:rPr>
                  <a:t>40 minutes</a:t>
                </a:r>
                <a:r>
                  <a:rPr lang="id-ID" b="1" dirty="0">
                    <a:ln w="19050">
                      <a:noFill/>
                    </a:ln>
                    <a:latin typeface="+mj-lt"/>
                  </a:rPr>
                  <a:t> 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612E03-385B-9A48-B6A6-DBB9C6636449}"/>
                </a:ext>
              </a:extLst>
            </p:cNvPr>
            <p:cNvSpPr txBox="1"/>
            <p:nvPr/>
          </p:nvSpPr>
          <p:spPr>
            <a:xfrm>
              <a:off x="522948" y="3610481"/>
              <a:ext cx="62076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 w="19050">
                    <a:noFill/>
                  </a:ln>
                  <a:latin typeface="+mj-lt"/>
                </a:rPr>
                <a:t>Session 2</a:t>
              </a:r>
              <a:r>
                <a:rPr lang="id-ID" sz="2400" b="1" dirty="0">
                  <a:ln w="19050">
                    <a:noFill/>
                  </a:ln>
                  <a:latin typeface="+mj-lt"/>
                </a:rPr>
                <a:t>. </a:t>
              </a:r>
              <a:r>
                <a:rPr lang="en-US" sz="2400" b="1" dirty="0">
                  <a:latin typeface="+mj-lt"/>
                  <a:ea typeface="Arial"/>
                  <a:cs typeface="Arial"/>
                  <a:sym typeface="Arial"/>
                </a:rPr>
                <a:t>Signs and Symptoms of Plant Disease</a:t>
              </a:r>
              <a:endParaRPr lang="en-US" sz="2400" b="1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endParaRPr>
            </a:p>
            <a:p>
              <a:r>
                <a:rPr lang="id-ID" sz="2400" b="1" dirty="0">
                  <a:ln w="19050">
                    <a:noFill/>
                  </a:ln>
                  <a:latin typeface="+mj-lt"/>
                </a:rPr>
                <a:t>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1E6F396-C663-2443-8ABB-93AEB5BB1781}"/>
                </a:ext>
              </a:extLst>
            </p:cNvPr>
            <p:cNvSpPr txBox="1"/>
            <p:nvPr/>
          </p:nvSpPr>
          <p:spPr>
            <a:xfrm>
              <a:off x="1850585" y="4102257"/>
              <a:ext cx="2172760" cy="44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40016"/>
                </a:lnSpc>
              </a:pPr>
              <a:r>
                <a:rPr lang="en-US" dirty="0">
                  <a:solidFill>
                    <a:srgbClr val="191919"/>
                  </a:solidFill>
                  <a:latin typeface="+mj-lt"/>
                  <a:cs typeface="Arial"/>
                  <a:sym typeface="Arial"/>
                </a:rPr>
                <a:t>Time: </a:t>
              </a:r>
              <a:r>
                <a:rPr lang="en-US" dirty="0">
                  <a:solidFill>
                    <a:srgbClr val="191919"/>
                  </a:solidFill>
                  <a:latin typeface="+mj-lt"/>
                </a:rPr>
                <a:t>1 hour</a:t>
              </a:r>
              <a:endParaRPr lang="id-ID" b="1" dirty="0">
                <a:ln w="19050">
                  <a:noFill/>
                </a:ln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C386E87-CD3A-D540-98BE-F4F8F2DA0C21}"/>
                </a:ext>
              </a:extLst>
            </p:cNvPr>
            <p:cNvSpPr txBox="1"/>
            <p:nvPr/>
          </p:nvSpPr>
          <p:spPr>
            <a:xfrm>
              <a:off x="525447" y="4977085"/>
              <a:ext cx="62076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 w="19050">
                    <a:noFill/>
                  </a:ln>
                  <a:latin typeface="+mj-lt"/>
                </a:rPr>
                <a:t>Session 3</a:t>
              </a:r>
              <a:r>
                <a:rPr lang="id-ID" sz="2400" b="1" dirty="0">
                  <a:ln w="19050">
                    <a:noFill/>
                  </a:ln>
                  <a:latin typeface="+mj-lt"/>
                </a:rPr>
                <a:t>. </a:t>
              </a:r>
              <a:r>
                <a:rPr lang="en-US" sz="2400" b="1" dirty="0">
                  <a:latin typeface="+mj-lt"/>
                  <a:ea typeface="Arial"/>
                  <a:cs typeface="Arial"/>
                  <a:sym typeface="Arial"/>
                </a:rPr>
                <a:t>Factors Causing Disease in Plants</a:t>
              </a:r>
              <a:r>
                <a:rPr lang="id-ID" sz="2400" b="1" dirty="0">
                  <a:ln w="19050">
                    <a:noFill/>
                  </a:ln>
                  <a:latin typeface="+mj-lt"/>
                </a:rPr>
                <a:t>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47AFF09-A3E4-3341-B613-D72DDA99EF1F}"/>
                </a:ext>
              </a:extLst>
            </p:cNvPr>
            <p:cNvSpPr txBox="1"/>
            <p:nvPr/>
          </p:nvSpPr>
          <p:spPr>
            <a:xfrm>
              <a:off x="1853083" y="5423889"/>
              <a:ext cx="2172760" cy="44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40016"/>
                </a:lnSpc>
              </a:pPr>
              <a:r>
                <a:rPr lang="en-US" dirty="0">
                  <a:solidFill>
                    <a:srgbClr val="191919"/>
                  </a:solidFill>
                  <a:latin typeface="+mj-lt"/>
                  <a:cs typeface="Arial"/>
                  <a:sym typeface="Arial"/>
                </a:rPr>
                <a:t>Time: </a:t>
              </a:r>
              <a:r>
                <a:rPr lang="en-US" dirty="0">
                  <a:solidFill>
                    <a:srgbClr val="191919"/>
                  </a:solidFill>
                  <a:latin typeface="+mj-lt"/>
                </a:rPr>
                <a:t>1 hour</a:t>
              </a:r>
              <a:endParaRPr lang="id-ID" b="1" dirty="0">
                <a:ln w="19050">
                  <a:noFill/>
                </a:ln>
                <a:latin typeface="+mj-lt"/>
              </a:endParaRPr>
            </a:p>
          </p:txBody>
        </p:sp>
      </p:grpSp>
      <p:pic>
        <p:nvPicPr>
          <p:cNvPr id="50" name="Picture 49" descr="Aerial view of a tractor driving on a field with green and pink plants">
            <a:extLst>
              <a:ext uri="{FF2B5EF4-FFF2-40B4-BE49-F238E27FC236}">
                <a16:creationId xmlns:a16="http://schemas.microsoft.com/office/drawing/2014/main" id="{DD17E74E-EC58-9A4D-9FCD-661D787AC9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578498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05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755490" y="2592598"/>
            <a:ext cx="4937760" cy="286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 </a:t>
            </a:r>
            <a:r>
              <a:rPr lang="en-US" sz="2000" b="1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sign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is the physical evidence of the pathogen in the plant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Example =</a:t>
            </a:r>
            <a:endParaRPr lang="en-US" sz="2000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Fungal spores</a:t>
            </a:r>
            <a:endParaRPr lang="en-US" sz="2000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Bacterial ooze</a:t>
            </a:r>
            <a:endParaRPr lang="en-US" sz="2000" dirty="0">
              <a:latin typeface="+mj-lt"/>
            </a:endParaRPr>
          </a:p>
          <a:p>
            <a:pPr marL="1180253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Bacterial streaming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155828"/>
            <a:chOff x="7015396" y="359765"/>
            <a:chExt cx="5176604" cy="215582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917286"/>
              <a:chOff x="6786260" y="774348"/>
              <a:chExt cx="4572000" cy="191728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055027" y="1867690"/>
                <a:ext cx="3643290" cy="823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Signs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Google Shape;500;p36">
            <a:extLst>
              <a:ext uri="{FF2B5EF4-FFF2-40B4-BE49-F238E27FC236}">
                <a16:creationId xmlns:a16="http://schemas.microsoft.com/office/drawing/2014/main" id="{E16A0C3B-9493-9946-93B6-A38BC101A73A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799" y="3743862"/>
            <a:ext cx="2861710" cy="2933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2;p36">
            <a:extLst>
              <a:ext uri="{FF2B5EF4-FFF2-40B4-BE49-F238E27FC236}">
                <a16:creationId xmlns:a16="http://schemas.microsoft.com/office/drawing/2014/main" id="{8323ED3B-F0E7-4040-83D5-DA7356925972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901" y="739355"/>
            <a:ext cx="2882900" cy="2930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4;p36">
            <a:extLst>
              <a:ext uri="{FF2B5EF4-FFF2-40B4-BE49-F238E27FC236}">
                <a16:creationId xmlns:a16="http://schemas.microsoft.com/office/drawing/2014/main" id="{9E3ECBDC-BE64-F443-89FC-54978D3F79AA}"/>
              </a:ext>
            </a:extLst>
          </p:cNvPr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5400000">
            <a:off x="3165897" y="785003"/>
            <a:ext cx="2932982" cy="2846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506;p36">
            <a:extLst>
              <a:ext uri="{FF2B5EF4-FFF2-40B4-BE49-F238E27FC236}">
                <a16:creationId xmlns:a16="http://schemas.microsoft.com/office/drawing/2014/main" id="{2847C85B-C2BA-E141-8F84-214B5FEE9296}"/>
              </a:ext>
            </a:extLst>
          </p:cNvPr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9082" y="3750979"/>
            <a:ext cx="2812157" cy="29086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4443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755490" y="2592598"/>
            <a:ext cx="4937760" cy="4061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7996" lvl="1">
              <a:lnSpc>
                <a:spcPct val="130000"/>
              </a:lnSpc>
              <a:buClr>
                <a:srgbClr val="191919"/>
              </a:buClr>
              <a:buSzPts val="37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 </a:t>
            </a:r>
            <a:r>
              <a:rPr lang="en-US" sz="2000" b="1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symptom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is a visible change in the plant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67996" lvl="1">
              <a:lnSpc>
                <a:spcPct val="130000"/>
              </a:lnSpc>
              <a:buClr>
                <a:srgbClr val="191919"/>
              </a:buClr>
              <a:buSzPts val="37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Can be c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hanges in color, shape, or functions 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67996" lvl="1">
              <a:lnSpc>
                <a:spcPct val="130000"/>
              </a:lnSpc>
              <a:buClr>
                <a:srgbClr val="191919"/>
              </a:buClr>
              <a:buSzPts val="37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Example =</a:t>
            </a:r>
            <a:endParaRPr lang="en-US" sz="2000" dirty="0">
              <a:latin typeface="+mj-lt"/>
            </a:endParaRPr>
          </a:p>
          <a:p>
            <a:pPr marL="1205654" lvl="2">
              <a:lnSpc>
                <a:spcPct val="130000"/>
              </a:lnSpc>
              <a:buClr>
                <a:srgbClr val="191919"/>
              </a:buClr>
              <a:buSzPts val="37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Leaf wilting</a:t>
            </a:r>
            <a:endParaRPr lang="en-US" sz="2000" dirty="0">
              <a:latin typeface="+mj-lt"/>
            </a:endParaRPr>
          </a:p>
          <a:p>
            <a:pPr marL="1205654" lvl="2">
              <a:lnSpc>
                <a:spcPct val="130000"/>
              </a:lnSpc>
              <a:buClr>
                <a:srgbClr val="191919"/>
              </a:buClr>
              <a:buSzPts val="37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Chlorosis</a:t>
            </a:r>
            <a:endParaRPr lang="en-US" sz="2000" dirty="0">
              <a:latin typeface="+mj-lt"/>
            </a:endParaRPr>
          </a:p>
          <a:p>
            <a:pPr marL="1205653" lvl="2">
              <a:lnSpc>
                <a:spcPct val="130000"/>
              </a:lnSpc>
              <a:buClr>
                <a:srgbClr val="191919"/>
              </a:buClr>
              <a:buSzPts val="37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Crown galls</a:t>
            </a:r>
            <a:endParaRPr lang="en-US" sz="2000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endParaRPr lang="id-ID" sz="2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039770"/>
            <a:chOff x="7015396" y="359765"/>
            <a:chExt cx="5176604" cy="203977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801228"/>
              <a:chOff x="6786260" y="774348"/>
              <a:chExt cx="4572000" cy="180122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055027" y="1867690"/>
                <a:ext cx="36432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Symptoms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482;p32">
            <a:extLst>
              <a:ext uri="{FF2B5EF4-FFF2-40B4-BE49-F238E27FC236}">
                <a16:creationId xmlns:a16="http://schemas.microsoft.com/office/drawing/2014/main" id="{FDC6A59A-D9C4-EB43-81EA-A50BED0F8AF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9027" y="759125"/>
            <a:ext cx="2863970" cy="291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83;p32">
            <a:extLst>
              <a:ext uri="{FF2B5EF4-FFF2-40B4-BE49-F238E27FC236}">
                <a16:creationId xmlns:a16="http://schemas.microsoft.com/office/drawing/2014/main" id="{71DA7C6F-1230-3143-91C3-29E7377FECCB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7" y="750497"/>
            <a:ext cx="2879102" cy="2914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84;p32">
            <a:extLst>
              <a:ext uri="{FF2B5EF4-FFF2-40B4-BE49-F238E27FC236}">
                <a16:creationId xmlns:a16="http://schemas.microsoft.com/office/drawing/2014/main" id="{DF697F06-7693-574F-862A-450E1646A5C0}"/>
              </a:ext>
            </a:extLst>
          </p:cNvPr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994" y="3733426"/>
            <a:ext cx="2908516" cy="2908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85;p32">
            <a:extLst>
              <a:ext uri="{FF2B5EF4-FFF2-40B4-BE49-F238E27FC236}">
                <a16:creationId xmlns:a16="http://schemas.microsoft.com/office/drawing/2014/main" id="{1C7EDC9D-AAD9-5E4C-85D1-3A32D39D703C}"/>
              </a:ext>
            </a:extLst>
          </p:cNvPr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1774" y="3751829"/>
            <a:ext cx="2898475" cy="285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3876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5374888" y="0"/>
            <a:ext cx="6817112" cy="1383351"/>
            <a:chOff x="7330189" y="419727"/>
            <a:chExt cx="5726245" cy="85510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8493582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210750" cy="7723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274829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824937" y="1613141"/>
            <a:ext cx="10684892" cy="712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sz="3600" b="1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Importance of Signs and Symptoms in Disease Diagnosis </a:t>
            </a:r>
            <a:endParaRPr lang="en-US" sz="36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B346BE-90A3-1B42-ACA9-58B812227D45}"/>
              </a:ext>
            </a:extLst>
          </p:cNvPr>
          <p:cNvSpPr txBox="1"/>
          <p:nvPr/>
        </p:nvSpPr>
        <p:spPr>
          <a:xfrm>
            <a:off x="392885" y="2774736"/>
            <a:ext cx="12029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1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Identifying symptoms and signs of plant disease are one of the 1st steps in disease diagnosis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61697-E431-9940-9B2D-CD35CB95D6B2}"/>
              </a:ext>
            </a:extLst>
          </p:cNvPr>
          <p:cNvSpPr txBox="1"/>
          <p:nvPr/>
        </p:nvSpPr>
        <p:spPr>
          <a:xfrm>
            <a:off x="382163" y="3605767"/>
            <a:ext cx="9574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2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Allows plant </a:t>
            </a:r>
            <a:r>
              <a:rPr lang="en-US" sz="2400" dirty="0">
                <a:solidFill>
                  <a:srgbClr val="191919"/>
                </a:solidFill>
                <a:latin typeface="+mj-lt"/>
              </a:rPr>
              <a:t>pathologists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to narrow the possibilities</a:t>
            </a:r>
            <a:endParaRPr lang="en-US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27E746-C62C-1543-A97D-2E27D208F5A1}"/>
              </a:ext>
            </a:extLst>
          </p:cNvPr>
          <p:cNvSpPr txBox="1"/>
          <p:nvPr/>
        </p:nvSpPr>
        <p:spPr>
          <a:xfrm>
            <a:off x="413264" y="4363622"/>
            <a:ext cx="1190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3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The use of 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symptoms and signs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alone is an inadequate method for disease diagnosis</a:t>
            </a:r>
            <a:endParaRPr lang="en-US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6E5EE5-98AA-1341-B36A-9A1B1C45F66B}"/>
              </a:ext>
            </a:extLst>
          </p:cNvPr>
          <p:cNvSpPr txBox="1"/>
          <p:nvPr/>
        </p:nvSpPr>
        <p:spPr>
          <a:xfrm>
            <a:off x="420521" y="5038537"/>
            <a:ext cx="1190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4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Signs are usually more helpful when determining the causal agent</a:t>
            </a:r>
            <a:endParaRPr lang="en-US" sz="5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A3657-2CC7-BF48-A650-2BF691AE35E7}"/>
              </a:ext>
            </a:extLst>
          </p:cNvPr>
          <p:cNvSpPr txBox="1"/>
          <p:nvPr/>
        </p:nvSpPr>
        <p:spPr>
          <a:xfrm>
            <a:off x="456806" y="5756994"/>
            <a:ext cx="11909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5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 combination of field survey, laboratory testing, and farmer's perspective is essential for diagnosis</a:t>
            </a:r>
            <a:endParaRPr lang="en-US" sz="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5132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untain scenery with tea fields">
            <a:extLst>
              <a:ext uri="{FF2B5EF4-FFF2-40B4-BE49-F238E27FC236}">
                <a16:creationId xmlns:a16="http://schemas.microsoft.com/office/drawing/2014/main" id="{609E9401-F47E-0844-9308-FE42C7CB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057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E3A254-1806-4B45-8A22-070E2EB74BBF}"/>
              </a:ext>
            </a:extLst>
          </p:cNvPr>
          <p:cNvSpPr txBox="1"/>
          <p:nvPr/>
        </p:nvSpPr>
        <p:spPr>
          <a:xfrm>
            <a:off x="499276" y="5137078"/>
            <a:ext cx="9591870" cy="846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4400" b="0" i="0" u="none" strike="noStrike" cap="none" dirty="0">
                <a:solidFill>
                  <a:srgbClr val="191919"/>
                </a:solidFill>
                <a:ea typeface="Arial"/>
                <a:cs typeface="Arial"/>
                <a:sym typeface="Arial"/>
              </a:rPr>
              <a:t>Factors Causing Disease in Plants</a:t>
            </a:r>
            <a:endParaRPr lang="en-US" sz="4400" dirty="0"/>
          </a:p>
        </p:txBody>
      </p:sp>
      <p:sp>
        <p:nvSpPr>
          <p:cNvPr id="10" name="Google Shape;88;p1">
            <a:extLst>
              <a:ext uri="{FF2B5EF4-FFF2-40B4-BE49-F238E27FC236}">
                <a16:creationId xmlns:a16="http://schemas.microsoft.com/office/drawing/2014/main" id="{996CC7DB-362F-8942-8FBA-182762742F6D}"/>
              </a:ext>
            </a:extLst>
          </p:cNvPr>
          <p:cNvSpPr txBox="1"/>
          <p:nvPr/>
        </p:nvSpPr>
        <p:spPr>
          <a:xfrm>
            <a:off x="650067" y="6092512"/>
            <a:ext cx="87162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Session 3</a:t>
            </a:r>
            <a:endParaRPr sz="2800" b="0" i="0" u="none" strike="noStrike" cap="none" dirty="0">
              <a:solidFill>
                <a:srgbClr val="191919"/>
              </a:solidFill>
              <a:latin typeface="+mj-lt"/>
              <a:ea typeface="Arimo"/>
              <a:cs typeface="Arimo"/>
              <a:sym typeface="Arimo"/>
            </a:endParaRPr>
          </a:p>
        </p:txBody>
      </p:sp>
      <p:pic>
        <p:nvPicPr>
          <p:cNvPr id="11" name="Google Shape;89;p1">
            <a:extLst>
              <a:ext uri="{FF2B5EF4-FFF2-40B4-BE49-F238E27FC236}">
                <a16:creationId xmlns:a16="http://schemas.microsoft.com/office/drawing/2014/main" id="{FBB977FD-B79E-554C-8221-AD583DB9F6AE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756" y="5155700"/>
            <a:ext cx="2095422" cy="1503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806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465755" y="133217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51D792-5B9F-7544-9C66-BAAE5B4EFA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3166" y="1629833"/>
            <a:ext cx="3924300" cy="375156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FBA8EAB-F89A-9A4C-8D03-F279C2330B1D}"/>
              </a:ext>
            </a:extLst>
          </p:cNvPr>
          <p:cNvGrpSpPr/>
          <p:nvPr/>
        </p:nvGrpSpPr>
        <p:grpSpPr>
          <a:xfrm>
            <a:off x="338666" y="256824"/>
            <a:ext cx="6146801" cy="6313310"/>
            <a:chOff x="338666" y="256824"/>
            <a:chExt cx="6146801" cy="6313310"/>
          </a:xfrm>
        </p:grpSpPr>
        <p:pic>
          <p:nvPicPr>
            <p:cNvPr id="18" name="Google Shape;466;p30">
              <a:extLst>
                <a:ext uri="{FF2B5EF4-FFF2-40B4-BE49-F238E27FC236}">
                  <a16:creationId xmlns:a16="http://schemas.microsoft.com/office/drawing/2014/main" id="{47008100-5F42-DF4C-8EE5-C32CC34991C9}"/>
                </a:ext>
              </a:extLst>
            </p:cNvPr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8666" y="256824"/>
              <a:ext cx="6045201" cy="6313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50ED49A-6BD2-CD46-B762-2BEF65E03990}"/>
                </a:ext>
              </a:extLst>
            </p:cNvPr>
            <p:cNvSpPr/>
            <p:nvPr/>
          </p:nvSpPr>
          <p:spPr>
            <a:xfrm>
              <a:off x="5046133" y="524933"/>
              <a:ext cx="1439334" cy="2658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7243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465755" y="133217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12" name="Google Shape;546;p41">
            <a:extLst>
              <a:ext uri="{FF2B5EF4-FFF2-40B4-BE49-F238E27FC236}">
                <a16:creationId xmlns:a16="http://schemas.microsoft.com/office/drawing/2014/main" id="{346FDC3F-68E3-2F4E-8FB0-A1C0FC870F5B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4701" y="1657350"/>
            <a:ext cx="4095750" cy="363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0198088-F82B-7242-8091-1CC074FA6375}"/>
              </a:ext>
            </a:extLst>
          </p:cNvPr>
          <p:cNvGrpSpPr/>
          <p:nvPr/>
        </p:nvGrpSpPr>
        <p:grpSpPr>
          <a:xfrm>
            <a:off x="198384" y="1504984"/>
            <a:ext cx="6907266" cy="4895816"/>
            <a:chOff x="198384" y="1504984"/>
            <a:chExt cx="6907266" cy="4895816"/>
          </a:xfrm>
        </p:grpSpPr>
        <p:pic>
          <p:nvPicPr>
            <p:cNvPr id="11" name="Google Shape;546;p41">
              <a:extLst>
                <a:ext uri="{FF2B5EF4-FFF2-40B4-BE49-F238E27FC236}">
                  <a16:creationId xmlns:a16="http://schemas.microsoft.com/office/drawing/2014/main" id="{B6BD0CA0-906F-7F44-BA0D-7BC0D4253FDA}"/>
                </a:ext>
              </a:extLst>
            </p:cNvPr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8384" y="1504984"/>
              <a:ext cx="6844100" cy="4895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0F921A-00C6-3844-AB7C-A40E1E86B869}"/>
                </a:ext>
              </a:extLst>
            </p:cNvPr>
            <p:cNvSpPr/>
            <p:nvPr/>
          </p:nvSpPr>
          <p:spPr>
            <a:xfrm>
              <a:off x="6572250" y="1714500"/>
              <a:ext cx="533400" cy="3314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6555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660240" y="2687848"/>
            <a:ext cx="5246010" cy="331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Non-﻿i</a:t>
            </a:r>
            <a:r>
              <a:rPr lang="en-US" sz="2000" dirty="0">
                <a:solidFill>
                  <a:srgbClr val="191919"/>
                </a:solidFill>
                <a:latin typeface="+mj-lt"/>
                <a:cs typeface="Calibri" panose="020F0502020204030204" pitchFamily="34" charset="0"/>
                <a:sym typeface="Arial"/>
              </a:rPr>
              <a:t>nfectious diseases are those caused by </a:t>
            </a:r>
            <a:r>
              <a:rPr lang="en-US" sz="2000" dirty="0">
                <a:solidFill>
                  <a:srgbClr val="974806"/>
                </a:solidFill>
                <a:latin typeface="+mj-lt"/>
                <a:cs typeface="Calibri" panose="020F0502020204030204" pitchFamily="34" charset="0"/>
                <a:sym typeface="Arial"/>
              </a:rPr>
              <a:t>abiotic agents</a:t>
            </a:r>
            <a:endParaRPr lang="en-US" sz="2000" dirty="0">
              <a:latin typeface="+mj-lt"/>
              <a:cs typeface="Calibri" panose="020F0502020204030204" pitchFamily="34" charset="0"/>
            </a:endParaRPr>
          </a:p>
          <a:p>
            <a:pPr marL="442596" lvl="1">
              <a:lnSpc>
                <a:spcPct val="130000"/>
              </a:lnSpc>
            </a:pPr>
            <a:endParaRPr lang="en-US" sz="2000" dirty="0">
              <a:solidFill>
                <a:srgbClr val="FF0000"/>
              </a:solidFill>
              <a:latin typeface="+mj-lt"/>
              <a:cs typeface="Calibri" panose="020F0502020204030204" pitchFamily="34" charset="0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dirty="0">
                <a:solidFill>
                  <a:srgbClr val="191919"/>
                </a:solidFill>
                <a:latin typeface="+mj-lt"/>
                <a:cs typeface="Calibri" panose="020F0502020204030204" pitchFamily="34" charset="0"/>
                <a:sym typeface="Arial"/>
              </a:rPr>
              <a:t>For example:</a:t>
            </a:r>
            <a:endParaRPr lang="en-US" sz="2000" dirty="0">
              <a:latin typeface="+mj-lt"/>
              <a:cs typeface="Calibri" panose="020F0502020204030204" pitchFamily="34" charset="0"/>
            </a:endParaRPr>
          </a:p>
          <a:p>
            <a:pPr marL="1036324" lvl="2">
              <a:lnSpc>
                <a:spcPct val="106363"/>
              </a:lnSpc>
              <a:buClr>
                <a:srgbClr val="191919"/>
              </a:buClr>
              <a:buSzPts val="4400"/>
            </a:pPr>
            <a:r>
              <a:rPr lang="en-US" sz="2000" dirty="0">
                <a:solidFill>
                  <a:srgbClr val="191919"/>
                </a:solidFill>
                <a:latin typeface="+mj-lt"/>
                <a:cs typeface="Calibri" panose="020F0502020204030204" pitchFamily="34" charset="0"/>
                <a:sym typeface="Arial"/>
              </a:rPr>
              <a:t>Lack of nutrients</a:t>
            </a:r>
            <a:endParaRPr lang="en-US" sz="2000" dirty="0">
              <a:latin typeface="+mj-lt"/>
              <a:cs typeface="Calibri" panose="020F0502020204030204" pitchFamily="34" charset="0"/>
            </a:endParaRPr>
          </a:p>
          <a:p>
            <a:pPr marL="1036324" lvl="2">
              <a:lnSpc>
                <a:spcPct val="106363"/>
              </a:lnSpc>
              <a:buClr>
                <a:srgbClr val="191919"/>
              </a:buClr>
              <a:buSzPts val="4400"/>
            </a:pPr>
            <a:r>
              <a:rPr lang="en-US" sz="2000" dirty="0">
                <a:solidFill>
                  <a:srgbClr val="191919"/>
                </a:solidFill>
                <a:latin typeface="+mj-lt"/>
                <a:cs typeface="Calibri" panose="020F0502020204030204" pitchFamily="34" charset="0"/>
                <a:sym typeface="Arial"/>
              </a:rPr>
              <a:t>Lack of moisture</a:t>
            </a:r>
            <a:endParaRPr lang="en-US" sz="2000" dirty="0">
              <a:latin typeface="+mj-lt"/>
              <a:cs typeface="Calibri" panose="020F0502020204030204" pitchFamily="34" charset="0"/>
            </a:endParaRPr>
          </a:p>
          <a:p>
            <a:pPr marL="1036324" lvl="2">
              <a:lnSpc>
                <a:spcPct val="106363"/>
              </a:lnSpc>
              <a:buClr>
                <a:srgbClr val="191919"/>
              </a:buClr>
              <a:buSzPts val="4400"/>
            </a:pPr>
            <a:r>
              <a:rPr lang="en-US" sz="2000" dirty="0">
                <a:solidFill>
                  <a:srgbClr val="191919"/>
                </a:solidFill>
                <a:latin typeface="+mj-lt"/>
                <a:cs typeface="Calibri" panose="020F0502020204030204" pitchFamily="34" charset="0"/>
                <a:sym typeface="Arial"/>
              </a:rPr>
              <a:t>Lack of oxygen</a:t>
            </a:r>
            <a:endParaRPr lang="en-US" sz="2000" dirty="0">
              <a:latin typeface="+mj-lt"/>
              <a:cs typeface="Calibri" panose="020F0502020204030204" pitchFamily="34" charset="0"/>
            </a:endParaRPr>
          </a:p>
          <a:p>
            <a:pPr marL="1036324" lvl="2">
              <a:lnSpc>
                <a:spcPct val="106363"/>
              </a:lnSpc>
              <a:buClr>
                <a:srgbClr val="191919"/>
              </a:buClr>
              <a:buSzPts val="4400"/>
            </a:pPr>
            <a:r>
              <a:rPr lang="en-US" sz="2000" dirty="0">
                <a:solidFill>
                  <a:srgbClr val="191919"/>
                </a:solidFill>
                <a:latin typeface="+mj-lt"/>
                <a:cs typeface="Calibri" panose="020F0502020204030204" pitchFamily="34" charset="0"/>
                <a:sym typeface="Arial"/>
              </a:rPr>
              <a:t>High temperatures</a:t>
            </a:r>
            <a:endParaRPr lang="en-US" sz="2000" dirty="0">
              <a:latin typeface="+mj-lt"/>
              <a:cs typeface="Calibri" panose="020F0502020204030204" pitchFamily="34" charset="0"/>
            </a:endParaRPr>
          </a:p>
          <a:p>
            <a:pPr marL="1036324" lvl="2">
              <a:lnSpc>
                <a:spcPct val="106363"/>
              </a:lnSpc>
              <a:buClr>
                <a:srgbClr val="191919"/>
              </a:buClr>
              <a:buSzPts val="4400"/>
            </a:pPr>
            <a:r>
              <a:rPr lang="en-US" sz="2000" dirty="0">
                <a:solidFill>
                  <a:srgbClr val="191919"/>
                </a:solidFill>
                <a:latin typeface="+mj-lt"/>
                <a:cs typeface="Calibri" panose="020F0502020204030204" pitchFamily="34" charset="0"/>
                <a:sym typeface="Arial"/>
              </a:rPr>
              <a:t>Chemical toxicity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15150" y="359765"/>
            <a:ext cx="5276850" cy="2095263"/>
            <a:chOff x="6915150" y="359765"/>
            <a:chExt cx="5276850" cy="20952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15150" y="598307"/>
              <a:ext cx="5276850" cy="1856721"/>
              <a:chOff x="6647468" y="774348"/>
              <a:chExt cx="5276850" cy="185672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47468" y="1756984"/>
                <a:ext cx="5276850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Non-infectious Diseases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 descr="Young plant in the morning light">
            <a:extLst>
              <a:ext uri="{FF2B5EF4-FFF2-40B4-BE49-F238E27FC236}">
                <a16:creationId xmlns:a16="http://schemas.microsoft.com/office/drawing/2014/main" id="{38273869-1BB7-724A-8A31-F6329E71BD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5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49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13" name="Google Shape;561;p43">
            <a:extLst>
              <a:ext uri="{FF2B5EF4-FFF2-40B4-BE49-F238E27FC236}">
                <a16:creationId xmlns:a16="http://schemas.microsoft.com/office/drawing/2014/main" id="{DFFCE127-7251-5246-94D7-21A941E4D4C4}"/>
              </a:ext>
            </a:extLst>
          </p:cNvPr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401" y="2117719"/>
            <a:ext cx="3794760" cy="318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61;p43">
            <a:extLst>
              <a:ext uri="{FF2B5EF4-FFF2-40B4-BE49-F238E27FC236}">
                <a16:creationId xmlns:a16="http://schemas.microsoft.com/office/drawing/2014/main" id="{42DD471F-B3BC-D647-A6F4-2D056200F9E4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111" y="1074420"/>
            <a:ext cx="7091389" cy="5509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45715" y="491357"/>
            <a:ext cx="5726245" cy="1034319"/>
            <a:chOff x="7330189" y="419727"/>
            <a:chExt cx="5726245" cy="10343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1202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569738"/>
            <a:ext cx="5611770" cy="3882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3396" lvl="1">
              <a:lnSpc>
                <a:spcPct val="148055"/>
              </a:lnSpc>
              <a:buClr>
                <a:srgbClr val="191919"/>
              </a:buClr>
              <a:buSzPts val="2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Infectious diseases are those caused from the infection of a plant pathogen (</a:t>
            </a:r>
            <a:r>
              <a:rPr lang="en-US" sz="2000" b="0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biotic agent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)</a:t>
            </a:r>
            <a:endParaRPr lang="en-US" sz="2000" dirty="0">
              <a:latin typeface="+mj-lt"/>
            </a:endParaRPr>
          </a:p>
          <a:p>
            <a:pPr marL="442596" lvl="1">
              <a:lnSpc>
                <a:spcPct val="148055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93396" lvl="1">
              <a:lnSpc>
                <a:spcPct val="148055"/>
              </a:lnSpc>
              <a:buClr>
                <a:srgbClr val="191919"/>
              </a:buClr>
              <a:buSzPts val="2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Types of Pathogen</a:t>
            </a:r>
            <a:endParaRPr lang="en-US" sz="2000" dirty="0">
              <a:latin typeface="+mj-lt"/>
            </a:endParaRPr>
          </a:p>
          <a:p>
            <a:pPr marL="1087124" lvl="2">
              <a:lnSpc>
                <a:spcPct val="130000"/>
              </a:lnSpc>
              <a:buClr>
                <a:srgbClr val="974806"/>
              </a:buClr>
              <a:buSzPts val="2800"/>
            </a:pPr>
            <a:r>
              <a:rPr lang="en-US" sz="2000" b="0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Fungi</a:t>
            </a:r>
            <a:endParaRPr lang="en-US" sz="2000" dirty="0">
              <a:latin typeface="+mj-lt"/>
            </a:endParaRPr>
          </a:p>
          <a:p>
            <a:pPr marL="1087124" lvl="2">
              <a:lnSpc>
                <a:spcPct val="130000"/>
              </a:lnSpc>
              <a:buClr>
                <a:srgbClr val="974806"/>
              </a:buClr>
              <a:buSzPts val="2800"/>
            </a:pPr>
            <a:r>
              <a:rPr lang="en-US" sz="2000" b="0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Bacteria</a:t>
            </a:r>
            <a:endParaRPr lang="en-US" sz="2000" dirty="0">
              <a:latin typeface="+mj-lt"/>
            </a:endParaRPr>
          </a:p>
          <a:p>
            <a:pPr marL="1087124" lvl="2">
              <a:lnSpc>
                <a:spcPct val="130000"/>
              </a:lnSpc>
              <a:buClr>
                <a:srgbClr val="974806"/>
              </a:buClr>
              <a:buSzPts val="2800"/>
            </a:pPr>
            <a:r>
              <a:rPr lang="en-US" sz="2000" b="0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Virus</a:t>
            </a:r>
            <a:endParaRPr lang="en-US" sz="2000" dirty="0">
              <a:latin typeface="+mj-lt"/>
            </a:endParaRPr>
          </a:p>
          <a:p>
            <a:pPr marL="1087124" lvl="2">
              <a:lnSpc>
                <a:spcPct val="130000"/>
              </a:lnSpc>
              <a:buClr>
                <a:srgbClr val="191919"/>
              </a:buClr>
              <a:buSzPts val="2800"/>
            </a:pPr>
            <a:r>
              <a:rPr lang="en-US" sz="2000" b="0" i="0" u="none" strike="noStrike" cap="none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Viroids</a:t>
            </a: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087124" lvl="2">
              <a:lnSpc>
                <a:spcPct val="130000"/>
              </a:lnSpc>
              <a:buClr>
                <a:srgbClr val="191919"/>
              </a:buClr>
              <a:buSzPts val="2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Protozoa</a:t>
            </a:r>
            <a:endParaRPr lang="id-ID" sz="2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095263"/>
            <a:chOff x="7015396" y="359765"/>
            <a:chExt cx="5176604" cy="20952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856721"/>
              <a:chOff x="6786260" y="774348"/>
              <a:chExt cx="4572000" cy="185672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064372" y="1756984"/>
                <a:ext cx="4288446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Infectious Diseases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Researcher examining growth in a petrie dish">
            <a:extLst>
              <a:ext uri="{FF2B5EF4-FFF2-40B4-BE49-F238E27FC236}">
                <a16:creationId xmlns:a16="http://schemas.microsoft.com/office/drawing/2014/main" id="{0638491D-7758-C647-9552-54EC7C41F1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5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15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343163" y="2174627"/>
            <a:ext cx="5611770" cy="456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3396" lvl="1">
              <a:lnSpc>
                <a:spcPct val="148055"/>
              </a:lnSpc>
              <a:buClr>
                <a:schemeClr val="dk1"/>
              </a:buClr>
              <a:buSzPts val="2800"/>
            </a:pPr>
            <a:r>
              <a:rPr lang="en-US" dirty="0">
                <a:solidFill>
                  <a:srgbClr val="974806"/>
                </a:solidFill>
                <a:latin typeface="+mj-lt"/>
              </a:rPr>
              <a:t>P</a:t>
            </a:r>
            <a:r>
              <a:rPr lang="en-US" b="0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lant pathogens 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are 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usually defined as microscopic organisms that cause diseases in plants </a:t>
            </a:r>
            <a:endParaRPr lang="en-US" dirty="0">
              <a:latin typeface="+mj-lt"/>
            </a:endParaRPr>
          </a:p>
          <a:p>
            <a:pPr marL="442596" lvl="1">
              <a:lnSpc>
                <a:spcPct val="148055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93396" lvl="1">
              <a:lnSpc>
                <a:spcPct val="148055"/>
              </a:lnSpc>
              <a:buClr>
                <a:schemeClr val="dk1"/>
              </a:buClr>
              <a:buSzPts val="2800"/>
            </a:pPr>
            <a:r>
              <a:rPr lang="en-US" dirty="0">
                <a:solidFill>
                  <a:srgbClr val="974806"/>
                </a:solidFill>
                <a:latin typeface="+mj-lt"/>
              </a:rPr>
              <a:t>Animal pests 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are usually defined as organisms (nematodes, whiteflies, etc.) that feed on or damage plants</a:t>
            </a:r>
          </a:p>
          <a:p>
            <a:pPr marL="914400" lvl="0">
              <a:lnSpc>
                <a:spcPct val="148055"/>
              </a:lnSpc>
            </a:pPr>
            <a:endParaRPr lang="en-US" dirty="0">
              <a:solidFill>
                <a:srgbClr val="191919"/>
              </a:solidFill>
              <a:latin typeface="+mj-lt"/>
            </a:endParaRPr>
          </a:p>
          <a:p>
            <a:pPr marL="493396" lvl="1">
              <a:lnSpc>
                <a:spcPct val="148055"/>
              </a:lnSpc>
              <a:buClr>
                <a:schemeClr val="dk1"/>
              </a:buClr>
              <a:buSzPts val="2800"/>
            </a:pPr>
            <a:r>
              <a:rPr lang="en-US" dirty="0">
                <a:solidFill>
                  <a:srgbClr val="191919"/>
                </a:solidFill>
                <a:latin typeface="+mj-lt"/>
              </a:rPr>
              <a:t>Although plant pathologists work on the management and control of both groups of organisms, they mainly focus on the study of plant pathogens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700964" y="198400"/>
            <a:ext cx="5491036" cy="1858196"/>
            <a:chOff x="6700964" y="359765"/>
            <a:chExt cx="5491036" cy="185819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700964" y="598307"/>
              <a:ext cx="5317671" cy="1619654"/>
              <a:chOff x="6433282" y="774348"/>
              <a:chExt cx="5317671" cy="161965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433282" y="1519917"/>
                <a:ext cx="5317671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40006"/>
                  </a:lnSpc>
                </a:pPr>
                <a:r>
                  <a:rPr lang="en-US" sz="4000" b="1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Plant pathogens vs. pests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 descr="Ladybug on a leaf">
            <a:extLst>
              <a:ext uri="{FF2B5EF4-FFF2-40B4-BE49-F238E27FC236}">
                <a16:creationId xmlns:a16="http://schemas.microsoft.com/office/drawing/2014/main" id="{DEA290F3-1195-C743-B8D5-1FE0E18C38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373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4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296659" y="2915378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1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>
                <a:ln w="19050">
                  <a:noFill/>
                </a:ln>
                <a:solidFill>
                  <a:srgbClr val="191919"/>
                </a:solidFill>
                <a:latin typeface="+mj-lt"/>
                <a:cs typeface="Arial"/>
                <a:sym typeface="Arial"/>
              </a:rPr>
              <a:t>I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ntroduce the field of plant pathology</a:t>
            </a:r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6296659" y="3926194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2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>
                <a:ln w="19050">
                  <a:noFill/>
                </a:ln>
                <a:solidFill>
                  <a:srgbClr val="191919"/>
                </a:solidFill>
                <a:latin typeface="+mj-lt"/>
                <a:cs typeface="Arial"/>
                <a:sym typeface="Arial"/>
              </a:rPr>
              <a:t>D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istinguish between signs and symptoms 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296659" y="4937012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3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>
                <a:ln w="19050">
                  <a:noFill/>
                </a:ln>
                <a:solidFill>
                  <a:srgbClr val="191919"/>
                </a:solidFill>
                <a:latin typeface="+mj-lt"/>
                <a:cs typeface="Arial"/>
                <a:sym typeface="Arial"/>
              </a:rPr>
              <a:t>L</a:t>
            </a:r>
            <a:r>
              <a:rPr lang="en-US" sz="240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earn about agents of disease in plants</a:t>
            </a:r>
            <a:endParaRPr lang="en-US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6870966" y="1825094"/>
            <a:ext cx="3643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9050">
                  <a:noFill/>
                </a:ln>
                <a:latin typeface="+mj-lt"/>
              </a:rPr>
              <a:t>Learning Goals</a:t>
            </a:r>
            <a:endParaRPr lang="id-ID" sz="4000" b="1" dirty="0">
              <a:ln w="19050">
                <a:noFill/>
              </a:ln>
              <a:latin typeface="+mj-lt"/>
            </a:endParaRPr>
          </a:p>
        </p:txBody>
      </p:sp>
      <p:pic>
        <p:nvPicPr>
          <p:cNvPr id="3" name="Picture 2" descr="Person writing on notebook">
            <a:extLst>
              <a:ext uri="{FF2B5EF4-FFF2-40B4-BE49-F238E27FC236}">
                <a16:creationId xmlns:a16="http://schemas.microsoft.com/office/drawing/2014/main" id="{601489E5-3FEB-D24D-8661-300DCE97A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710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88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Google Shape;583;p45">
            <a:extLst>
              <a:ext uri="{FF2B5EF4-FFF2-40B4-BE49-F238E27FC236}">
                <a16:creationId xmlns:a16="http://schemas.microsoft.com/office/drawing/2014/main" id="{15EEC4A9-C6FE-7146-A01C-E489F2FB3965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2100" y="1314450"/>
            <a:ext cx="8075129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0877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569738"/>
            <a:ext cx="5611770" cy="4024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Some pathogens are restricted to a single plant species</a:t>
            </a:r>
            <a:endParaRPr lang="en-US" dirty="0">
              <a:latin typeface="+mj-lt"/>
            </a:endParaRPr>
          </a:p>
          <a:p>
            <a:pPr marL="442596" lvl="1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Others have a wide range of host plants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These pathogens can invade, feed, and grow inside the host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5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They can be 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spread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and cause disease in healthy plants</a:t>
            </a:r>
            <a:endParaRPr lang="en-US" dirty="0">
              <a:latin typeface="+mj-lt"/>
            </a:endParaRPr>
          </a:p>
          <a:p>
            <a:pPr marL="1087124" lvl="2">
              <a:lnSpc>
                <a:spcPct val="130000"/>
              </a:lnSpc>
              <a:buClr>
                <a:srgbClr val="191919"/>
              </a:buClr>
              <a:buSzPts val="2800"/>
            </a:pPr>
            <a:endParaRPr lang="id-ID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095263"/>
            <a:chOff x="7015396" y="359765"/>
            <a:chExt cx="5176604" cy="20952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856721"/>
              <a:chOff x="6786260" y="774348"/>
              <a:chExt cx="4572000" cy="185672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064372" y="1756984"/>
                <a:ext cx="4288446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Infectious Diseases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Researcher examining growth in a petrie dish">
            <a:extLst>
              <a:ext uri="{FF2B5EF4-FFF2-40B4-BE49-F238E27FC236}">
                <a16:creationId xmlns:a16="http://schemas.microsoft.com/office/drawing/2014/main" id="{0638491D-7758-C647-9552-54EC7C41F1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5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29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Google Shape;598;p47">
            <a:extLst>
              <a:ext uri="{FF2B5EF4-FFF2-40B4-BE49-F238E27FC236}">
                <a16:creationId xmlns:a16="http://schemas.microsoft.com/office/drawing/2014/main" id="{1393BF8C-81D1-654C-8C75-59295BEDE6E0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74766"/>
            <a:ext cx="6244046" cy="5564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98;p47">
            <a:extLst>
              <a:ext uri="{FF2B5EF4-FFF2-40B4-BE49-F238E27FC236}">
                <a16:creationId xmlns:a16="http://schemas.microsoft.com/office/drawing/2014/main" id="{2B13C7E2-CF4F-4D40-8C8D-CF7CD0061BAD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8444" y="1828800"/>
            <a:ext cx="3422470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5067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318972" y="2491361"/>
            <a:ext cx="5611770" cy="4024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5191" lvl="1" indent="-182245">
              <a:lnSpc>
                <a:spcPct val="130000"/>
              </a:lnSpc>
              <a:buClr>
                <a:schemeClr val="dk1"/>
              </a:buClr>
              <a:buSzPts val="4100"/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74346" lvl="1">
              <a:lnSpc>
                <a:spcPct val="130000"/>
              </a:lnSpc>
              <a:buClr>
                <a:srgbClr val="974806"/>
              </a:buClr>
              <a:buSzPts val="3600"/>
            </a:pPr>
            <a:r>
              <a:rPr lang="en-US" b="1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Inoculum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is any part of the pathogen that can initiate infection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88950" lvl="1">
              <a:lnSpc>
                <a:spcPct val="130000"/>
              </a:lnSpc>
              <a:buClr>
                <a:srgbClr val="191919"/>
              </a:buClr>
              <a:buSzPts val="36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First step of disease development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74346" lvl="1">
              <a:lnSpc>
                <a:spcPct val="130000"/>
              </a:lnSpc>
              <a:buClr>
                <a:srgbClr val="191919"/>
              </a:buClr>
              <a:buSzPts val="36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Examples:</a:t>
            </a:r>
            <a:endParaRPr lang="en-US" dirty="0">
              <a:latin typeface="+mj-lt"/>
            </a:endParaRPr>
          </a:p>
          <a:p>
            <a:pPr marL="1212004" lvl="2">
              <a:lnSpc>
                <a:spcPct val="130000"/>
              </a:lnSpc>
              <a:buClr>
                <a:srgbClr val="191919"/>
              </a:buClr>
              <a:buSzPts val="36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Fungi: spores, sclerotia, mycelium</a:t>
            </a:r>
            <a:endParaRPr lang="en-US" dirty="0">
              <a:latin typeface="+mj-lt"/>
            </a:endParaRPr>
          </a:p>
          <a:p>
            <a:pPr marL="1212004" lvl="2">
              <a:lnSpc>
                <a:spcPct val="130000"/>
              </a:lnSpc>
              <a:buClr>
                <a:srgbClr val="191919"/>
              </a:buClr>
              <a:buSzPts val="36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Bacteria: whole individual</a:t>
            </a:r>
            <a:endParaRPr lang="en-US" dirty="0">
              <a:latin typeface="+mj-lt"/>
            </a:endParaRPr>
          </a:p>
          <a:p>
            <a:pPr marL="1212004" lvl="2">
              <a:lnSpc>
                <a:spcPct val="130000"/>
              </a:lnSpc>
              <a:buClr>
                <a:srgbClr val="191919"/>
              </a:buClr>
              <a:buSzPts val="36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Virus: whole individual</a:t>
            </a:r>
            <a:endParaRPr lang="en-US" dirty="0">
              <a:latin typeface="+mj-lt"/>
            </a:endParaRPr>
          </a:p>
          <a:p>
            <a:pPr marL="1212004" lvl="2">
              <a:lnSpc>
                <a:spcPct val="130000"/>
              </a:lnSpc>
              <a:buClr>
                <a:srgbClr val="191919"/>
              </a:buClr>
              <a:buSzPts val="36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Nematodes: adult, juveniles, eggs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173640"/>
            <a:chOff x="7015396" y="359765"/>
            <a:chExt cx="5176604" cy="217364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18546" y="598307"/>
              <a:ext cx="4859946" cy="1935098"/>
              <a:chOff x="6750864" y="774348"/>
              <a:chExt cx="4859946" cy="193509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750864" y="1835361"/>
                <a:ext cx="4859946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Inoculum Production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Researcher examining growth in a petrie dish">
            <a:extLst>
              <a:ext uri="{FF2B5EF4-FFF2-40B4-BE49-F238E27FC236}">
                <a16:creationId xmlns:a16="http://schemas.microsoft.com/office/drawing/2014/main" id="{0638491D-7758-C647-9552-54EC7C41F1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5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02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Google Shape;614;p49">
            <a:extLst>
              <a:ext uri="{FF2B5EF4-FFF2-40B4-BE49-F238E27FC236}">
                <a16:creationId xmlns:a16="http://schemas.microsoft.com/office/drawing/2014/main" id="{B1ED2D3D-DA32-3B4A-8B8D-BC92579AA0FB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640" y="1618062"/>
            <a:ext cx="9855200" cy="48233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A251F2-EFCE-A740-AA89-C7039F4D6013}"/>
              </a:ext>
            </a:extLst>
          </p:cNvPr>
          <p:cNvSpPr txBox="1"/>
          <p:nvPr/>
        </p:nvSpPr>
        <p:spPr>
          <a:xfrm>
            <a:off x="719346" y="419800"/>
            <a:ext cx="4859946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40006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Open Sans ExtraBold"/>
                <a:cs typeface="Open Sans ExtraBold"/>
                <a:sym typeface="Open Sans ExtraBold"/>
              </a:rPr>
              <a:t>Types of Penetration</a:t>
            </a:r>
            <a:endParaRPr lang="en-US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9459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6A251F2-EFCE-A740-AA89-C7039F4D6013}"/>
              </a:ext>
            </a:extLst>
          </p:cNvPr>
          <p:cNvSpPr txBox="1"/>
          <p:nvPr/>
        </p:nvSpPr>
        <p:spPr>
          <a:xfrm>
            <a:off x="719346" y="379160"/>
            <a:ext cx="4859946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40006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Open Sans ExtraBold"/>
                <a:cs typeface="Open Sans ExtraBold"/>
                <a:sym typeface="Open Sans ExtraBold"/>
              </a:rPr>
              <a:t>Types of Penetration</a:t>
            </a:r>
            <a:endParaRPr lang="en-US" sz="4000" b="1" dirty="0">
              <a:latin typeface="+mj-lt"/>
            </a:endParaRPr>
          </a:p>
        </p:txBody>
      </p:sp>
      <p:pic>
        <p:nvPicPr>
          <p:cNvPr id="10" name="Google Shape;623;p50">
            <a:extLst>
              <a:ext uri="{FF2B5EF4-FFF2-40B4-BE49-F238E27FC236}">
                <a16:creationId xmlns:a16="http://schemas.microsoft.com/office/drawing/2014/main" id="{CC620F63-E3F9-E348-BB06-C67548D6355F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674" y="1533832"/>
            <a:ext cx="9189566" cy="5141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2899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339292" y="2877441"/>
            <a:ext cx="5611770" cy="366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The movement of the inoculum from one host to another is </a:t>
            </a:r>
            <a:r>
              <a:rPr lang="en-US" sz="2000" dirty="0">
                <a:solidFill>
                  <a:srgbClr val="191919"/>
                </a:solidFill>
                <a:latin typeface="+mj-lt"/>
              </a:rPr>
              <a:t>referred 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to as </a:t>
            </a:r>
            <a:r>
              <a:rPr lang="en-US" sz="2000" b="0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dissemination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C1492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This step is essential to continue the pathogen's life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Two types:</a:t>
            </a:r>
            <a:endParaRPr lang="en-US" sz="2000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Active</a:t>
            </a:r>
            <a:endParaRPr lang="en-US" sz="2000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Passive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172999"/>
            <a:chOff x="7015396" y="359765"/>
            <a:chExt cx="5176604" cy="21729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18546" y="598307"/>
              <a:ext cx="4859946" cy="1934457"/>
              <a:chOff x="6750864" y="774348"/>
              <a:chExt cx="4859946" cy="19344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750864" y="1835361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Dissemination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4" name="Picture 13" descr="Fields of wheat">
            <a:extLst>
              <a:ext uri="{FF2B5EF4-FFF2-40B4-BE49-F238E27FC236}">
                <a16:creationId xmlns:a16="http://schemas.microsoft.com/office/drawing/2014/main" id="{55A19B3E-CF7C-5B4A-B333-CDBDBD1E0A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96"/>
          <a:stretch/>
        </p:blipFill>
        <p:spPr>
          <a:xfrm>
            <a:off x="0" y="-118533"/>
            <a:ext cx="6553200" cy="699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14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106097" y="2572641"/>
            <a:ext cx="5611770" cy="4061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Active dissemination occurs through the own movement of the pathogen or the source they belong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No external agents are involved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Example: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Nematode movement through soil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Root-to-root contact of plants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dirty="0">
                <a:solidFill>
                  <a:srgbClr val="191919"/>
                </a:solidFill>
                <a:latin typeface="+mj-lt"/>
                <a:cs typeface="Arial"/>
                <a:sym typeface="Arial"/>
              </a:rPr>
              <a:t>	Chemical signaling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003666"/>
            <a:chOff x="0" y="359765"/>
            <a:chExt cx="12192000" cy="200366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442813" y="598307"/>
              <a:ext cx="5183129" cy="1765124"/>
              <a:chOff x="6175131" y="774348"/>
              <a:chExt cx="5183129" cy="17651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175131" y="1666028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Active Dissemination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F58421-7A91-EF48-BD84-A15D0C079277}"/>
              </a:ext>
            </a:extLst>
          </p:cNvPr>
          <p:cNvCxnSpPr/>
          <p:nvPr/>
        </p:nvCxnSpPr>
        <p:spPr>
          <a:xfrm>
            <a:off x="5757333" y="1422400"/>
            <a:ext cx="0" cy="543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115DB9-A779-514A-A613-2C4A77DB77DB}"/>
              </a:ext>
            </a:extLst>
          </p:cNvPr>
          <p:cNvSpPr txBox="1"/>
          <p:nvPr/>
        </p:nvSpPr>
        <p:spPr>
          <a:xfrm>
            <a:off x="431480" y="1489987"/>
            <a:ext cx="4859946" cy="873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Open Sans ExtraBold"/>
                <a:cs typeface="Open Sans ExtraBold"/>
                <a:sym typeface="Open Sans ExtraBold"/>
              </a:rPr>
              <a:t>Passive Dissemination</a:t>
            </a:r>
            <a:endParaRPr lang="en-US" sz="4000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6658F1-2499-6048-AC05-B6F9DD9090EF}"/>
              </a:ext>
            </a:extLst>
          </p:cNvPr>
          <p:cNvSpPr txBox="1"/>
          <p:nvPr/>
        </p:nvSpPr>
        <p:spPr>
          <a:xfrm>
            <a:off x="0" y="2521841"/>
            <a:ext cx="5611770" cy="4061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Passive dissemination is a movement of the inoculum through external agents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External agents: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Wind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Water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Vectors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Agricultural practices: transplantation or 	propagation of infected material, infected 	equipment </a:t>
            </a:r>
            <a:endParaRPr lang="en-US" sz="2000" dirty="0">
              <a:solidFill>
                <a:srgbClr val="191919"/>
              </a:solidFill>
              <a:latin typeface="+mj-lt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7587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284774"/>
            <a:ext cx="5611770" cy="438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Many pathogens can survive without the need of an active metabolic host 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Sources of survival: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Plant debris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Soil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Propagative material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Insects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Weeds or non-hosts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Some pathogens produce specialized 	structures that allow them to survive 	(sclerotia, chlamydospores)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69799"/>
            <a:chOff x="6950812" y="156565"/>
            <a:chExt cx="5241188" cy="19697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731257"/>
              <a:chOff x="6683130" y="571148"/>
              <a:chExt cx="4859946" cy="17312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Survival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4" descr="Turf of partially unrolled grass on bare soil, adjacent to laid grass, with trees in distance">
            <a:extLst>
              <a:ext uri="{FF2B5EF4-FFF2-40B4-BE49-F238E27FC236}">
                <a16:creationId xmlns:a16="http://schemas.microsoft.com/office/drawing/2014/main" id="{4515AA78-274E-1448-BB3A-FF798913FF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88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88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119158" y="2843574"/>
            <a:ext cx="5611770" cy="206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000" dirty="0">
                <a:solidFill>
                  <a:srgbClr val="191919"/>
                </a:solidFill>
                <a:latin typeface="+mj-lt"/>
              </a:rPr>
              <a:t>K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nowledge of these mechanisms is essential for </a:t>
            </a:r>
            <a:r>
              <a:rPr lang="en-US" sz="2000" dirty="0">
                <a:solidFill>
                  <a:srgbClr val="191919"/>
                </a:solidFill>
                <a:latin typeface="+mj-lt"/>
              </a:rPr>
              <a:t>the 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effective control of plant diseases</a:t>
            </a:r>
          </a:p>
          <a:p>
            <a:pPr lvl="0">
              <a:lnSpc>
                <a:spcPct val="130000"/>
              </a:lnSpc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lvl="0">
              <a:lnSpc>
                <a:spcPct val="130000"/>
              </a:lnSpc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It allows scientists to manage and control these diseases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002546" y="359765"/>
            <a:ext cx="6189454" cy="2139773"/>
            <a:chOff x="6002546" y="359765"/>
            <a:chExt cx="6189454" cy="213977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002546" y="598307"/>
              <a:ext cx="6189454" cy="1901231"/>
              <a:chOff x="5734864" y="774348"/>
              <a:chExt cx="6189454" cy="19012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5734864" y="1801494"/>
                <a:ext cx="6189454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0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Importance of Disease Cycle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197600" y="1409076"/>
              <a:ext cx="585449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598;p47">
            <a:extLst>
              <a:ext uri="{FF2B5EF4-FFF2-40B4-BE49-F238E27FC236}">
                <a16:creationId xmlns:a16="http://schemas.microsoft.com/office/drawing/2014/main" id="{0B1AAE7F-91F3-F443-B7F8-39F3F8582777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199" y="659431"/>
            <a:ext cx="5702179" cy="5564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1717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untain scenery with tea fields">
            <a:extLst>
              <a:ext uri="{FF2B5EF4-FFF2-40B4-BE49-F238E27FC236}">
                <a16:creationId xmlns:a16="http://schemas.microsoft.com/office/drawing/2014/main" id="{609E9401-F47E-0844-9308-FE42C7CB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057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E3A254-1806-4B45-8A22-070E2EB74BBF}"/>
              </a:ext>
            </a:extLst>
          </p:cNvPr>
          <p:cNvSpPr txBox="1"/>
          <p:nvPr/>
        </p:nvSpPr>
        <p:spPr>
          <a:xfrm>
            <a:off x="499276" y="5137078"/>
            <a:ext cx="9591870" cy="914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4800" b="0" i="0" u="none" strike="noStrike" cap="none" dirty="0">
                <a:solidFill>
                  <a:srgbClr val="191919"/>
                </a:solidFill>
                <a:ea typeface="Arial"/>
                <a:cs typeface="Arial"/>
                <a:sym typeface="Arial"/>
              </a:rPr>
              <a:t>Introduction to Plant Pathology</a:t>
            </a:r>
            <a:endParaRPr lang="en-US" sz="4800" dirty="0"/>
          </a:p>
        </p:txBody>
      </p:sp>
      <p:sp>
        <p:nvSpPr>
          <p:cNvPr id="10" name="Google Shape;88;p1">
            <a:extLst>
              <a:ext uri="{FF2B5EF4-FFF2-40B4-BE49-F238E27FC236}">
                <a16:creationId xmlns:a16="http://schemas.microsoft.com/office/drawing/2014/main" id="{996CC7DB-362F-8942-8FBA-182762742F6D}"/>
              </a:ext>
            </a:extLst>
          </p:cNvPr>
          <p:cNvSpPr txBox="1"/>
          <p:nvPr/>
        </p:nvSpPr>
        <p:spPr>
          <a:xfrm>
            <a:off x="650067" y="6092512"/>
            <a:ext cx="87162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Session 1</a:t>
            </a:r>
            <a:endParaRPr sz="2800" b="0" i="0" u="none" strike="noStrike" cap="none" dirty="0">
              <a:solidFill>
                <a:srgbClr val="191919"/>
              </a:solidFill>
              <a:latin typeface="+mj-lt"/>
              <a:ea typeface="Arimo"/>
              <a:cs typeface="Arimo"/>
              <a:sym typeface="Arimo"/>
            </a:endParaRPr>
          </a:p>
        </p:txBody>
      </p:sp>
      <p:pic>
        <p:nvPicPr>
          <p:cNvPr id="11" name="Google Shape;89;p1">
            <a:extLst>
              <a:ext uri="{FF2B5EF4-FFF2-40B4-BE49-F238E27FC236}">
                <a16:creationId xmlns:a16="http://schemas.microsoft.com/office/drawing/2014/main" id="{FBB977FD-B79E-554C-8221-AD583DB9F6AE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756" y="5155700"/>
            <a:ext cx="2095422" cy="1503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3440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284774"/>
            <a:ext cx="5611770" cy="326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Eukaryotic organisms belonging to the Fungi Kingdom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Cosmopolitan and mostly terrestrial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More than 10,000 species are known to cause diseases in plants 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69799"/>
            <a:chOff x="6950812" y="156565"/>
            <a:chExt cx="5241188" cy="19697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731257"/>
              <a:chOff x="6683130" y="571148"/>
              <a:chExt cx="4859946" cy="17312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Fungi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673;p56">
            <a:extLst>
              <a:ext uri="{FF2B5EF4-FFF2-40B4-BE49-F238E27FC236}">
                <a16:creationId xmlns:a16="http://schemas.microsoft.com/office/drawing/2014/main" id="{10195C01-E9D0-294B-937F-75B04D62D6FA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316"/>
          <a:stretch/>
        </p:blipFill>
        <p:spPr>
          <a:xfrm>
            <a:off x="0" y="0"/>
            <a:ext cx="646853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3132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682;p57">
            <a:extLst>
              <a:ext uri="{FF2B5EF4-FFF2-40B4-BE49-F238E27FC236}">
                <a16:creationId xmlns:a16="http://schemas.microsoft.com/office/drawing/2014/main" id="{7049A936-BA53-1142-AF95-332CF1B64141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816" y="2139430"/>
            <a:ext cx="4507319" cy="413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83;p57">
            <a:extLst>
              <a:ext uri="{FF2B5EF4-FFF2-40B4-BE49-F238E27FC236}">
                <a16:creationId xmlns:a16="http://schemas.microsoft.com/office/drawing/2014/main" id="{FF981DE9-C295-DE4C-9935-25A6BE1AF0B4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4514" y="2352081"/>
            <a:ext cx="4091234" cy="394239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Morphology</a:t>
            </a:r>
            <a:endParaRPr lang="en-US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3231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Reproduction</a:t>
            </a:r>
            <a:endParaRPr lang="en-US" sz="4000" b="1" dirty="0">
              <a:latin typeface="+mj-lt"/>
            </a:endParaRPr>
          </a:p>
        </p:txBody>
      </p:sp>
      <p:pic>
        <p:nvPicPr>
          <p:cNvPr id="10" name="Google Shape;691;p58">
            <a:extLst>
              <a:ext uri="{FF2B5EF4-FFF2-40B4-BE49-F238E27FC236}">
                <a16:creationId xmlns:a16="http://schemas.microsoft.com/office/drawing/2014/main" id="{B3A7D3A6-81E4-F343-904C-EE8AA4192692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0026" y="1573619"/>
            <a:ext cx="8818616" cy="49335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8754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510363" y="2843574"/>
            <a:ext cx="11220565" cy="341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Survival depends on the environmental conditions such as temperature or moisture 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4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Dissemination is primarily passive using external agents such as water, air, and movement of contaminated equipment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4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Identification is based on the combination of morphological characteristics (spore shape, size, etc.) and molecular testing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118508"/>
            <a:chOff x="0" y="359765"/>
            <a:chExt cx="12192000" cy="21185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2275367" y="598307"/>
              <a:ext cx="9350575" cy="1879966"/>
              <a:chOff x="2007685" y="774348"/>
              <a:chExt cx="9350575" cy="187996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2007685" y="1780229"/>
                <a:ext cx="7258493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Survival, Dissemination, </a:t>
                </a:r>
                <a:r>
                  <a:rPr lang="en-US" sz="4000" b="1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&amp;</a:t>
                </a: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 ID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635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461238"/>
            <a:ext cx="5611770" cy="326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Organisms that 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do not 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belong to the Fungi Kingdom but share common characteristics 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000" dirty="0">
              <a:solidFill>
                <a:srgbClr val="191919"/>
              </a:solidFill>
              <a:latin typeface="+mj-lt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cs typeface="Arial"/>
                <a:sym typeface="Arial"/>
              </a:rPr>
              <a:t>They are often misclassified as fungi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000" dirty="0">
              <a:solidFill>
                <a:srgbClr val="191919"/>
              </a:solidFill>
              <a:latin typeface="+mj-lt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cs typeface="Arial"/>
                <a:sym typeface="Arial"/>
              </a:rPr>
              <a:t>Include slime molds, water molds, etc. 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24274"/>
            <a:chOff x="6950812" y="156565"/>
            <a:chExt cx="5241188" cy="192427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685732"/>
              <a:chOff x="6683130" y="571148"/>
              <a:chExt cx="4859946" cy="168573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27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Fungi-like organisms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6" name="Picture 2" descr="Watch Mycologist Explains How a Slime Mold Can Solve Mazes | Currents |  WIRED">
            <a:extLst>
              <a:ext uri="{FF2B5EF4-FFF2-40B4-BE49-F238E27FC236}">
                <a16:creationId xmlns:a16="http://schemas.microsoft.com/office/drawing/2014/main" id="{8691CE31-8A65-364B-B165-9C9942AF3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48101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837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5961718" y="2765146"/>
            <a:ext cx="5877356" cy="366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9576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Fungi-like eukaryotes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09576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Mycelium composed of cellulose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09576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Reproduce sexually and asexually 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09576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Produce zoospores and oospores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09576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Worst plant pathogens: </a:t>
            </a:r>
            <a:r>
              <a:rPr lang="en-US" sz="2000" b="0" i="1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Pythium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and </a:t>
            </a:r>
            <a:r>
              <a:rPr lang="en-US" sz="2000" b="0" i="1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Phytophthora</a:t>
            </a:r>
            <a:endParaRPr lang="en-US" sz="2000" i="1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003666"/>
            <a:chOff x="0" y="359765"/>
            <a:chExt cx="12192000" cy="200366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442813" y="598307"/>
              <a:ext cx="5183129" cy="1765124"/>
              <a:chOff x="6175131" y="774348"/>
              <a:chExt cx="5183129" cy="17651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175131" y="1666028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0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"/>
                    <a:cs typeface="Open Sans"/>
                    <a:sym typeface="Open Sans"/>
                  </a:rPr>
                  <a:t>Oomycetes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F58421-7A91-EF48-BD84-A15D0C079277}"/>
              </a:ext>
            </a:extLst>
          </p:cNvPr>
          <p:cNvCxnSpPr/>
          <p:nvPr/>
        </p:nvCxnSpPr>
        <p:spPr>
          <a:xfrm>
            <a:off x="5757333" y="1422400"/>
            <a:ext cx="0" cy="543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115DB9-A779-514A-A613-2C4A77DB77DB}"/>
              </a:ext>
            </a:extLst>
          </p:cNvPr>
          <p:cNvSpPr txBox="1"/>
          <p:nvPr/>
        </p:nvSpPr>
        <p:spPr>
          <a:xfrm>
            <a:off x="431480" y="1489987"/>
            <a:ext cx="4859946" cy="873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Open Sans"/>
                <a:cs typeface="Open Sans"/>
                <a:sym typeface="Open Sans"/>
              </a:rPr>
              <a:t>Myxomycetes</a:t>
            </a:r>
            <a:endParaRPr lang="en-US" sz="4000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6658F1-2499-6048-AC05-B6F9DD9090EF}"/>
              </a:ext>
            </a:extLst>
          </p:cNvPr>
          <p:cNvSpPr txBox="1"/>
          <p:nvPr/>
        </p:nvSpPr>
        <p:spPr>
          <a:xfrm>
            <a:off x="0" y="2521841"/>
            <a:ext cx="5611770" cy="366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Slime molds belonging to the Protozoa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Body is a plasmodium and produces zoospores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Cause disease by growing externally on the surface of plants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Common in warm weather after heavy rain</a:t>
            </a:r>
            <a:endParaRPr lang="en-US" sz="2000" dirty="0">
              <a:solidFill>
                <a:srgbClr val="191919"/>
              </a:solidFill>
              <a:latin typeface="+mj-lt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0428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364984"/>
            <a:ext cx="5611770" cy="246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Prokaryotic organisms 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Largest group of plant pathogenic prokaryotes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About 100 species are known to cause disease in plants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69799"/>
            <a:chOff x="6950812" y="156565"/>
            <a:chExt cx="5241188" cy="19697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731257"/>
              <a:chOff x="6683130" y="571148"/>
              <a:chExt cx="4859946" cy="17312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Bacteria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4" descr="Researcher examining growth in a petrie dish">
            <a:extLst>
              <a:ext uri="{FF2B5EF4-FFF2-40B4-BE49-F238E27FC236}">
                <a16:creationId xmlns:a16="http://schemas.microsoft.com/office/drawing/2014/main" id="{0C443AE1-7E4C-EF43-8C88-B882C757C0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5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57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95A0795-29EA-604A-9EC9-B5E06B1EFF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7433" y="1432378"/>
            <a:ext cx="9072467" cy="4907773"/>
          </a:xfrm>
          <a:prstGeom prst="rect">
            <a:avLst/>
          </a:prstGeom>
        </p:spPr>
      </p:pic>
      <p:sp>
        <p:nvSpPr>
          <p:cNvPr id="11" name="Google Shape;772;p67">
            <a:extLst>
              <a:ext uri="{FF2B5EF4-FFF2-40B4-BE49-F238E27FC236}">
                <a16:creationId xmlns:a16="http://schemas.microsoft.com/office/drawing/2014/main" id="{B4B6A8F9-84AB-864D-A2E5-334B2F88B9EF}"/>
              </a:ext>
            </a:extLst>
          </p:cNvPr>
          <p:cNvSpPr txBox="1"/>
          <p:nvPr/>
        </p:nvSpPr>
        <p:spPr>
          <a:xfrm>
            <a:off x="9231970" y="6471440"/>
            <a:ext cx="34980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Template from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018596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Morphology</a:t>
            </a:r>
            <a:endParaRPr lang="en-US" sz="4000" b="1" dirty="0">
              <a:latin typeface="+mj-lt"/>
            </a:endParaRPr>
          </a:p>
        </p:txBody>
      </p:sp>
      <p:pic>
        <p:nvPicPr>
          <p:cNvPr id="10" name="Google Shape;736;p63">
            <a:extLst>
              <a:ext uri="{FF2B5EF4-FFF2-40B4-BE49-F238E27FC236}">
                <a16:creationId xmlns:a16="http://schemas.microsoft.com/office/drawing/2014/main" id="{A80F7301-5B4E-F641-9447-4466404BA8B9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2226" y="1379620"/>
            <a:ext cx="7401164" cy="5349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0822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Reproduction</a:t>
            </a:r>
            <a:endParaRPr lang="en-US" sz="4000" b="1" dirty="0">
              <a:latin typeface="+mj-lt"/>
            </a:endParaRPr>
          </a:p>
        </p:txBody>
      </p:sp>
      <p:pic>
        <p:nvPicPr>
          <p:cNvPr id="9" name="Google Shape;744;p64">
            <a:extLst>
              <a:ext uri="{FF2B5EF4-FFF2-40B4-BE49-F238E27FC236}">
                <a16:creationId xmlns:a16="http://schemas.microsoft.com/office/drawing/2014/main" id="{F7A594C9-9B65-C44E-955C-0B072A667B89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5623" y="1666568"/>
            <a:ext cx="7384051" cy="4877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72;p67">
            <a:extLst>
              <a:ext uri="{FF2B5EF4-FFF2-40B4-BE49-F238E27FC236}">
                <a16:creationId xmlns:a16="http://schemas.microsoft.com/office/drawing/2014/main" id="{DBD3D921-497F-F242-8FB7-D20252547D4C}"/>
              </a:ext>
            </a:extLst>
          </p:cNvPr>
          <p:cNvSpPr txBox="1"/>
          <p:nvPr/>
        </p:nvSpPr>
        <p:spPr>
          <a:xfrm>
            <a:off x="9231970" y="6471440"/>
            <a:ext cx="34980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Template from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02999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ows of cabbages growing in field">
            <a:extLst>
              <a:ext uri="{FF2B5EF4-FFF2-40B4-BE49-F238E27FC236}">
                <a16:creationId xmlns:a16="http://schemas.microsoft.com/office/drawing/2014/main" id="{407B96EB-C323-7147-B5B8-5B3BDC25CD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0289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995333" y="2667548"/>
            <a:ext cx="4937760" cy="366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n-US" b="0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Plant pathology 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is the science that studies plant diseases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It attempts to improve the chances of plant survival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Focus on:</a:t>
            </a:r>
            <a:endParaRPr lang="en-US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Finding the cause </a:t>
            </a:r>
            <a:endParaRPr lang="en-US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Describing the mechanism</a:t>
            </a:r>
            <a:endParaRPr lang="en-US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Looking for solutions</a:t>
            </a:r>
            <a:endParaRPr lang="id-ID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005264"/>
            <a:chOff x="7015396" y="359765"/>
            <a:chExt cx="5176604" cy="200526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766722"/>
              <a:chOff x="6786260" y="774348"/>
              <a:chExt cx="4572000" cy="176672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331072" y="1833184"/>
                <a:ext cx="36432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ln w="19050">
                      <a:noFill/>
                    </a:ln>
                    <a:latin typeface="+mj-lt"/>
                  </a:rPr>
                  <a:t>Plant Pathology</a:t>
                </a:r>
                <a:endParaRPr lang="id-ID" sz="4000" b="1" dirty="0">
                  <a:ln w="19050">
                    <a:noFill/>
                  </a:ln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2425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761375" y="2628421"/>
            <a:ext cx="11220565" cy="389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Can survive on seeds, parts of the plant, or soil, but survival depends on the environmental conditions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4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Dissemination is mostly passive using external agents such as water, insects, and movement of contaminated equipment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4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Identification is based on the combination of morphological characteristics, molecular testing, chemical composition, serological reactions, and enzymatic activity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118508"/>
            <a:chOff x="0" y="359765"/>
            <a:chExt cx="12192000" cy="21185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2275367" y="598307"/>
              <a:ext cx="9350575" cy="1879966"/>
              <a:chOff x="2007685" y="774348"/>
              <a:chExt cx="9350575" cy="187996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2007685" y="1780229"/>
                <a:ext cx="7258493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Survival, Dissemination, </a:t>
                </a:r>
                <a:r>
                  <a:rPr lang="en-US" sz="4000" b="1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&amp;</a:t>
                </a: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 ID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5901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364984"/>
            <a:ext cx="5611770" cy="206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Nucleoprotein that multiplies only in living cells 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Can only be seen with specialized microscopes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Composed of RNA or DNA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69799"/>
            <a:chOff x="6950812" y="156565"/>
            <a:chExt cx="5241188" cy="19697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731257"/>
              <a:chOff x="6683130" y="571148"/>
              <a:chExt cx="4859946" cy="17312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Virus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 descr="Man working in laboratory">
            <a:extLst>
              <a:ext uri="{FF2B5EF4-FFF2-40B4-BE49-F238E27FC236}">
                <a16:creationId xmlns:a16="http://schemas.microsoft.com/office/drawing/2014/main" id="{19713E78-5819-6446-ABA2-90AFAE9F8F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75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91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95A0795-29EA-604A-9EC9-B5E06B1EFF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7433" y="1432378"/>
            <a:ext cx="9072467" cy="4907773"/>
          </a:xfrm>
          <a:prstGeom prst="rect">
            <a:avLst/>
          </a:prstGeom>
        </p:spPr>
      </p:pic>
      <p:sp>
        <p:nvSpPr>
          <p:cNvPr id="11" name="Google Shape;772;p67">
            <a:extLst>
              <a:ext uri="{FF2B5EF4-FFF2-40B4-BE49-F238E27FC236}">
                <a16:creationId xmlns:a16="http://schemas.microsoft.com/office/drawing/2014/main" id="{B4B6A8F9-84AB-864D-A2E5-334B2F88B9EF}"/>
              </a:ext>
            </a:extLst>
          </p:cNvPr>
          <p:cNvSpPr txBox="1"/>
          <p:nvPr/>
        </p:nvSpPr>
        <p:spPr>
          <a:xfrm>
            <a:off x="9231970" y="6471440"/>
            <a:ext cx="34980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Template from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548236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Morphology</a:t>
            </a:r>
            <a:endParaRPr lang="en-US" sz="4000" b="1" dirty="0">
              <a:latin typeface="+mj-lt"/>
            </a:endParaRPr>
          </a:p>
        </p:txBody>
      </p:sp>
      <p:pic>
        <p:nvPicPr>
          <p:cNvPr id="9" name="Google Shape;770;p67">
            <a:extLst>
              <a:ext uri="{FF2B5EF4-FFF2-40B4-BE49-F238E27FC236}">
                <a16:creationId xmlns:a16="http://schemas.microsoft.com/office/drawing/2014/main" id="{235F0B24-59BD-F146-A722-933846525BA7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0" y="1595718"/>
            <a:ext cx="8422470" cy="52622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0717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Reproduction</a:t>
            </a:r>
            <a:endParaRPr lang="en-US" sz="4000" b="1" dirty="0">
              <a:latin typeface="+mj-lt"/>
            </a:endParaRPr>
          </a:p>
        </p:txBody>
      </p:sp>
      <p:sp>
        <p:nvSpPr>
          <p:cNvPr id="12" name="Google Shape;215;p8">
            <a:extLst>
              <a:ext uri="{FF2B5EF4-FFF2-40B4-BE49-F238E27FC236}">
                <a16:creationId xmlns:a16="http://schemas.microsoft.com/office/drawing/2014/main" id="{CADBAFCF-AB5F-4D40-91E0-25148A567D46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15F909-EEBA-FC4B-9F92-3A3259CE43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81" y="1538514"/>
            <a:ext cx="9013209" cy="484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85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761375" y="2628421"/>
            <a:ext cx="11220565" cy="389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4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Dissemination is mainly using a vector 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4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Few require long-term survival in the environment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4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Identification is based on determining the properties of the virus through pathogenicity tests, transmission assays, morphological characteristics, and immunological and nucleic acid procedures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118508"/>
            <a:chOff x="0" y="359765"/>
            <a:chExt cx="12192000" cy="21185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2275367" y="598307"/>
              <a:ext cx="9350575" cy="1879966"/>
              <a:chOff x="2007685" y="774348"/>
              <a:chExt cx="9350575" cy="187996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2007685" y="1780229"/>
                <a:ext cx="7258493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Survival, Dissemination, </a:t>
                </a:r>
                <a:r>
                  <a:rPr lang="en-US" sz="4000" b="1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&amp;</a:t>
                </a: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 ID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06620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364984"/>
            <a:ext cx="5611770" cy="286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Eukaryotic organisms belonging to the Kingdom Animalia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More than ~100 species are known to feed on plants 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Invisible for the naked eye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20299"/>
            <a:chOff x="6950812" y="156565"/>
            <a:chExt cx="5241188" cy="19202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681757"/>
              <a:chOff x="6683130" y="571148"/>
              <a:chExt cx="4859946" cy="16817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23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Nematodes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797;p70">
            <a:extLst>
              <a:ext uri="{FF2B5EF4-FFF2-40B4-BE49-F238E27FC236}">
                <a16:creationId xmlns:a16="http://schemas.microsoft.com/office/drawing/2014/main" id="{7EA33AB4-A640-174E-9483-2F98B86CF96D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3302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66129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364984"/>
            <a:ext cx="5611770" cy="206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300 to 1,000 micrometers long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15-35 micrometers wide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Sexual or parthenogenetically through eggs</a:t>
            </a: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20299"/>
            <a:chOff x="6950812" y="156565"/>
            <a:chExt cx="5241188" cy="19202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681757"/>
              <a:chOff x="6683130" y="571148"/>
              <a:chExt cx="4859946" cy="16817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23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Nematodes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797;p70">
            <a:extLst>
              <a:ext uri="{FF2B5EF4-FFF2-40B4-BE49-F238E27FC236}">
                <a16:creationId xmlns:a16="http://schemas.microsoft.com/office/drawing/2014/main" id="{7EA33AB4-A640-174E-9483-2F98B86CF96D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3302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86155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761375" y="2628421"/>
            <a:ext cx="11220565" cy="2934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Dissemination through the soil, but they move a few centimeters in one season by their power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4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Disseminated faster through water or movement of soil 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4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Survival is affected by soil temperature, moisture, and aeration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118508"/>
            <a:chOff x="0" y="359765"/>
            <a:chExt cx="12192000" cy="21185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2275367" y="598307"/>
              <a:ext cx="9350575" cy="1879966"/>
              <a:chOff x="2007685" y="774348"/>
              <a:chExt cx="9350575" cy="187996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2007685" y="1780229"/>
                <a:ext cx="7258493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Survival, Dissemination, &amp; ID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6552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-722672" y="378597"/>
            <a:ext cx="12914672" cy="1147686"/>
            <a:chOff x="-334052" y="332877"/>
            <a:chExt cx="12914672" cy="11476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-334052" y="332877"/>
              <a:ext cx="11959994" cy="1147686"/>
              <a:chOff x="-601734" y="508918"/>
              <a:chExt cx="11959994" cy="114768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-601734" y="508918"/>
                <a:ext cx="7258493" cy="1147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54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References</a:t>
                </a:r>
                <a:endParaRPr lang="en-US" sz="54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951652" y="1317636"/>
              <a:ext cx="56289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F099B8-600F-B648-AD36-B3B550EF555F}"/>
              </a:ext>
            </a:extLst>
          </p:cNvPr>
          <p:cNvGrpSpPr/>
          <p:nvPr/>
        </p:nvGrpSpPr>
        <p:grpSpPr>
          <a:xfrm>
            <a:off x="-2145890" y="2158425"/>
            <a:ext cx="13549113" cy="6028249"/>
            <a:chOff x="5644088" y="1237560"/>
            <a:chExt cx="11497895" cy="7231546"/>
          </a:xfrm>
        </p:grpSpPr>
        <p:sp>
          <p:nvSpPr>
            <p:cNvPr id="14" name="Google Shape;825;p73">
              <a:extLst>
                <a:ext uri="{FF2B5EF4-FFF2-40B4-BE49-F238E27FC236}">
                  <a16:creationId xmlns:a16="http://schemas.microsoft.com/office/drawing/2014/main" id="{7D4246F5-81B9-DB44-A273-9B17888867DF}"/>
                </a:ext>
              </a:extLst>
            </p:cNvPr>
            <p:cNvSpPr txBox="1"/>
            <p:nvPr/>
          </p:nvSpPr>
          <p:spPr>
            <a:xfrm>
              <a:off x="8106519" y="1237560"/>
              <a:ext cx="9031904" cy="568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11"/>
                </a:lnSpc>
              </a:pP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Agrios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, G. (2005). Plant Pathology. </a:t>
              </a: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5th edition.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Editorial Elsevier Academic Press.</a:t>
              </a:r>
              <a:endParaRPr sz="2200" dirty="0">
                <a:latin typeface="+mj-lt"/>
              </a:endParaRPr>
            </a:p>
          </p:txBody>
        </p:sp>
        <p:sp>
          <p:nvSpPr>
            <p:cNvPr id="15" name="Google Shape;827;p73">
              <a:extLst>
                <a:ext uri="{FF2B5EF4-FFF2-40B4-BE49-F238E27FC236}">
                  <a16:creationId xmlns:a16="http://schemas.microsoft.com/office/drawing/2014/main" id="{EE7DDC0D-2F50-0346-85AE-F24BFD363A79}"/>
                </a:ext>
              </a:extLst>
            </p:cNvPr>
            <p:cNvSpPr txBox="1"/>
            <p:nvPr/>
          </p:nvSpPr>
          <p:spPr>
            <a:xfrm>
              <a:off x="5644088" y="7995130"/>
              <a:ext cx="9031800" cy="473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Graphic: 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BioRender.com</a:t>
              </a:r>
              <a:endParaRPr sz="2200" dirty="0"/>
            </a:p>
          </p:txBody>
        </p:sp>
        <p:sp>
          <p:nvSpPr>
            <p:cNvPr id="18" name="Google Shape;825;p73">
              <a:extLst>
                <a:ext uri="{FF2B5EF4-FFF2-40B4-BE49-F238E27FC236}">
                  <a16:creationId xmlns:a16="http://schemas.microsoft.com/office/drawing/2014/main" id="{893DC76C-6183-B94C-9554-379D11E01EEE}"/>
                </a:ext>
              </a:extLst>
            </p:cNvPr>
            <p:cNvSpPr txBox="1"/>
            <p:nvPr/>
          </p:nvSpPr>
          <p:spPr>
            <a:xfrm>
              <a:off x="8110079" y="3621053"/>
              <a:ext cx="9031904" cy="1137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11"/>
                </a:lnSpc>
              </a:pP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Schumann &amp; D’Arcy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(2009). </a:t>
              </a: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Essential Plant Pathology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. 2</a:t>
              </a:r>
              <a:r>
                <a:rPr lang="en-US" sz="2200" b="0" i="0" u="none" strike="noStrike" cap="none" baseline="30000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nd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 edition. American 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Phytopathological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 Society. </a:t>
              </a:r>
              <a:endParaRPr sz="2200" dirty="0">
                <a:latin typeface="+mj-lt"/>
              </a:endParaRPr>
            </a:p>
          </p:txBody>
        </p:sp>
        <p:sp>
          <p:nvSpPr>
            <p:cNvPr id="19" name="Google Shape;825;p73">
              <a:extLst>
                <a:ext uri="{FF2B5EF4-FFF2-40B4-BE49-F238E27FC236}">
                  <a16:creationId xmlns:a16="http://schemas.microsoft.com/office/drawing/2014/main" id="{49DD9337-9D7F-904F-AA9C-F95D6693B68F}"/>
                </a:ext>
              </a:extLst>
            </p:cNvPr>
            <p:cNvSpPr txBox="1"/>
            <p:nvPr/>
          </p:nvSpPr>
          <p:spPr>
            <a:xfrm>
              <a:off x="8110079" y="2363000"/>
              <a:ext cx="9031904" cy="568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11"/>
                </a:lnSpc>
              </a:pP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Burchett &amp; Burchett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(2018). Plant Pathology. 1st</a:t>
              </a: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 edition.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Garland Science. </a:t>
              </a:r>
              <a:endParaRPr sz="2200" dirty="0">
                <a:latin typeface="+mj-lt"/>
              </a:endParaRPr>
            </a:p>
          </p:txBody>
        </p:sp>
        <p:sp>
          <p:nvSpPr>
            <p:cNvPr id="20" name="Google Shape;825;p73">
              <a:extLst>
                <a:ext uri="{FF2B5EF4-FFF2-40B4-BE49-F238E27FC236}">
                  <a16:creationId xmlns:a16="http://schemas.microsoft.com/office/drawing/2014/main" id="{D35B7420-0A47-344D-8A9A-593A81AD674B}"/>
                </a:ext>
              </a:extLst>
            </p:cNvPr>
            <p:cNvSpPr txBox="1"/>
            <p:nvPr/>
          </p:nvSpPr>
          <p:spPr>
            <a:xfrm>
              <a:off x="8107042" y="5391419"/>
              <a:ext cx="9031904" cy="568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11"/>
                </a:lnSpc>
              </a:pP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Singh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(2017). Introduction to Principles of Plant Pathology. </a:t>
              </a: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5th edition. 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Medtech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. </a:t>
              </a:r>
              <a:endParaRPr sz="22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4505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251510" y="3078094"/>
            <a:ext cx="5791199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en-US" b="0" i="0" u="none" strike="noStrike" cap="none" dirty="0">
                <a:latin typeface="+mj-lt"/>
                <a:ea typeface="Arial"/>
                <a:cs typeface="Arial"/>
                <a:sym typeface="Arial"/>
              </a:rPr>
              <a:t>Plant pathology is an integrative or </a:t>
            </a:r>
            <a:r>
              <a:rPr lang="en-US" dirty="0">
                <a:latin typeface="+mj-lt"/>
              </a:rPr>
              <a:t>multidisciplinary</a:t>
            </a:r>
            <a:r>
              <a:rPr lang="en-US" b="0" i="0" u="none" strike="noStrike" cap="none" dirty="0">
                <a:latin typeface="+mj-lt"/>
                <a:ea typeface="Arial"/>
                <a:cs typeface="Arial"/>
                <a:sym typeface="Arial"/>
              </a:rPr>
              <a:t> science </a:t>
            </a:r>
            <a:endParaRPr lang="id-ID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064898" y="359765"/>
            <a:ext cx="5987193" cy="2322376"/>
            <a:chOff x="7015396" y="359765"/>
            <a:chExt cx="5036695" cy="186622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313014" y="635629"/>
              <a:ext cx="3929030" cy="1590359"/>
              <a:chOff x="7045332" y="811670"/>
              <a:chExt cx="3929030" cy="159035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331072" y="1833184"/>
                <a:ext cx="3643290" cy="568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ln w="19050">
                      <a:noFill/>
                    </a:ln>
                    <a:latin typeface="+mj-lt"/>
                  </a:rPr>
                  <a:t>Plant Pathology</a:t>
                </a:r>
                <a:endParaRPr lang="id-ID" sz="4000" b="1" dirty="0">
                  <a:ln w="19050">
                    <a:noFill/>
                  </a:ln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7045332" y="811670"/>
                <a:ext cx="3643290" cy="34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1462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171;p6">
            <a:extLst>
              <a:ext uri="{FF2B5EF4-FFF2-40B4-BE49-F238E27FC236}">
                <a16:creationId xmlns:a16="http://schemas.microsoft.com/office/drawing/2014/main" id="{9514410E-70E8-D74E-819A-BF78C5DFC939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595" y="671803"/>
            <a:ext cx="5639674" cy="550506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460D82DE-B150-9043-A541-E63029CAE27C}"/>
              </a:ext>
            </a:extLst>
          </p:cNvPr>
          <p:cNvSpPr txBox="1"/>
          <p:nvPr/>
        </p:nvSpPr>
        <p:spPr>
          <a:xfrm>
            <a:off x="-1023339" y="6428727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59025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96000" y="76336"/>
            <a:ext cx="5726245" cy="991363"/>
            <a:chOff x="7356092" y="121307"/>
            <a:chExt cx="5726245" cy="9913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71277" y="355276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69201" y="12130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56092" y="1112670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88650" y="1357617"/>
            <a:ext cx="10814699" cy="4855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Multidisciplinary: involving two or more subject areas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Vector: living organism that carries and transmit a pathogen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Disease: any harmful deviation from the normal structural or functional state of an organism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Dormancy: state of reduced metabolic activity adopted by many organisms under conditions of environmental stress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Translocation: when a chromosome break occurs in each of two nonhomologous chromosomes and the two breaks rejoin in a new arrangement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Photosynthesis: the process by which green plants and certain other organisms transform light energy into chemical energy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Cell division: the process by which cells reproduce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Spore: a reproductive cell 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Bacterial "ooze”: exudate seen coming out of water-soaked lesions 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Bacterial streaming:  is a leaking of bacteria out of plant tissue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828661" y="412180"/>
            <a:ext cx="3643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9050">
                  <a:noFill/>
                </a:ln>
                <a:latin typeface="+mj-lt"/>
              </a:rPr>
              <a:t>Glossary </a:t>
            </a:r>
            <a:endParaRPr lang="id-ID" sz="4000" b="1" dirty="0">
              <a:ln w="19050">
                <a:noFill/>
              </a:ln>
              <a:latin typeface="+mj-lt"/>
            </a:endParaRPr>
          </a:p>
        </p:txBody>
      </p:sp>
      <p:sp>
        <p:nvSpPr>
          <p:cNvPr id="11" name="Google Shape;509;p49">
            <a:extLst>
              <a:ext uri="{FF2B5EF4-FFF2-40B4-BE49-F238E27FC236}">
                <a16:creationId xmlns:a16="http://schemas.microsoft.com/office/drawing/2014/main" id="{33471075-1956-1C44-B433-A779A5B6D10E}"/>
              </a:ext>
            </a:extLst>
          </p:cNvPr>
          <p:cNvSpPr txBox="1"/>
          <p:nvPr/>
        </p:nvSpPr>
        <p:spPr>
          <a:xfrm>
            <a:off x="688650" y="6308810"/>
            <a:ext cx="101199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References: 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https://www.britannica.com/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&amp;   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https://www.wikipedia.org/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8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5137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96000" y="76336"/>
            <a:ext cx="5726245" cy="991363"/>
            <a:chOff x="7356092" y="121307"/>
            <a:chExt cx="5726245" cy="9913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71277" y="355276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69201" y="12130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56092" y="1112670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88650" y="1357617"/>
            <a:ext cx="10986236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11. Chlorosis: is a yellowing of normally green leaves due to a lack of chlorophyll</a:t>
            </a:r>
          </a:p>
          <a:p>
            <a:pPr>
              <a:lnSpc>
                <a:spcPct val="150000"/>
              </a:lnSpc>
            </a:pPr>
            <a:r>
              <a:rPr lang="en-US" dirty="0"/>
              <a:t>12. Wilting: is the loss of rigidity of non-woody parts of plants</a:t>
            </a:r>
          </a:p>
          <a:p>
            <a:pPr>
              <a:lnSpc>
                <a:spcPct val="150000"/>
              </a:lnSpc>
            </a:pPr>
            <a:r>
              <a:rPr lang="en-US" dirty="0"/>
              <a:t>13. Necrosis: death of a circumscribed area of plant tissue as a result of disease or injury</a:t>
            </a:r>
          </a:p>
          <a:p>
            <a:pPr>
              <a:lnSpc>
                <a:spcPct val="150000"/>
              </a:lnSpc>
            </a:pPr>
            <a:r>
              <a:rPr lang="en-US" dirty="0"/>
              <a:t>14. Eukaryote: cell that possesses a clearly defined nucleus</a:t>
            </a:r>
          </a:p>
          <a:p>
            <a:pPr>
              <a:lnSpc>
                <a:spcPct val="150000"/>
              </a:lnSpc>
            </a:pPr>
            <a:r>
              <a:rPr lang="en-US" dirty="0"/>
              <a:t>15. Prokaryote: cell that lacks a distinct  nucleus and other organelles due to the absence of internal membranes</a:t>
            </a:r>
          </a:p>
          <a:p>
            <a:pPr>
              <a:lnSpc>
                <a:spcPct val="150000"/>
              </a:lnSpc>
            </a:pPr>
            <a:r>
              <a:rPr lang="en-US" dirty="0"/>
              <a:t>16. RNA (ribonucleic acid): complex compound of high molecular weight that functions in cellular protein synthesis</a:t>
            </a:r>
          </a:p>
          <a:p>
            <a:pPr>
              <a:lnSpc>
                <a:spcPct val="150000"/>
              </a:lnSpc>
            </a:pPr>
            <a:r>
              <a:rPr lang="en-US" dirty="0"/>
              <a:t>17. DNA (deoxyribonucleic acid): codes genetic information for the </a:t>
            </a:r>
            <a:r>
              <a:rPr lang="en-U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dirty="0" err="1"/>
              <a:t>transmission</a:t>
            </a:r>
            <a:r>
              <a:rPr lang="en-US" dirty="0"/>
              <a:t> of inherited traits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828661" y="412180"/>
            <a:ext cx="3643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9050">
                  <a:noFill/>
                </a:ln>
                <a:latin typeface="+mj-lt"/>
              </a:rPr>
              <a:t>Glossary </a:t>
            </a:r>
            <a:endParaRPr lang="id-ID" sz="4000" b="1" dirty="0">
              <a:ln w="19050">
                <a:noFill/>
              </a:ln>
              <a:latin typeface="+mj-lt"/>
            </a:endParaRPr>
          </a:p>
        </p:txBody>
      </p:sp>
      <p:sp>
        <p:nvSpPr>
          <p:cNvPr id="11" name="Google Shape;509;p49">
            <a:extLst>
              <a:ext uri="{FF2B5EF4-FFF2-40B4-BE49-F238E27FC236}">
                <a16:creationId xmlns:a16="http://schemas.microsoft.com/office/drawing/2014/main" id="{33471075-1956-1C44-B433-A779A5B6D10E}"/>
              </a:ext>
            </a:extLst>
          </p:cNvPr>
          <p:cNvSpPr txBox="1"/>
          <p:nvPr/>
        </p:nvSpPr>
        <p:spPr>
          <a:xfrm>
            <a:off x="688650" y="5995176"/>
            <a:ext cx="101199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References: 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https://www.britannica.com/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&amp;   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https://www.wikipedia.org/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8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34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035402" y="3064667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1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Increase knowledge about plant diseases</a:t>
            </a:r>
            <a:endParaRPr lang="en-US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6054063" y="4000839"/>
            <a:ext cx="589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2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Develop methods, equipment, and material for management and control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041622" y="5310237"/>
            <a:ext cx="6150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3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>
                <a:ln w="19050">
                  <a:noFill/>
                </a:ln>
                <a:solidFill>
                  <a:srgbClr val="191919"/>
                </a:solidFill>
                <a:latin typeface="+mj-lt"/>
                <a:cs typeface="Arial"/>
                <a:sym typeface="Arial"/>
              </a:rPr>
              <a:t>P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rotect food and resources for generations to come </a:t>
            </a:r>
            <a:endParaRPr lang="en-US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6105854" y="1769111"/>
            <a:ext cx="5613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9050">
                  <a:noFill/>
                </a:ln>
                <a:latin typeface="+mj-lt"/>
              </a:rPr>
              <a:t>Goals of Plant Pathology</a:t>
            </a:r>
            <a:endParaRPr lang="id-ID" sz="4000" b="1" dirty="0">
              <a:ln w="19050">
                <a:noFill/>
              </a:ln>
              <a:latin typeface="+mj-lt"/>
            </a:endParaRPr>
          </a:p>
        </p:txBody>
      </p:sp>
      <p:pic>
        <p:nvPicPr>
          <p:cNvPr id="11" name="Picture 10" descr="Rows of cabbages growing in field">
            <a:extLst>
              <a:ext uri="{FF2B5EF4-FFF2-40B4-BE49-F238E27FC236}">
                <a16:creationId xmlns:a16="http://schemas.microsoft.com/office/drawing/2014/main" id="{6B51FD37-3089-C041-8250-6159940816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840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42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5979418" y="2766087"/>
            <a:ext cx="589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1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>
                <a:solidFill>
                  <a:srgbClr val="191919"/>
                </a:solidFill>
                <a:latin typeface="+mj-lt"/>
              </a:rPr>
              <a:t>Protects crops against disease and disease epidemics </a:t>
            </a:r>
            <a:endParaRPr lang="en-US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5998079" y="4056823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2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>
                <a:solidFill>
                  <a:srgbClr val="191919"/>
                </a:solidFill>
                <a:latin typeface="+mj-lt"/>
              </a:rPr>
              <a:t>Allows for the maintenance of food security 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041622" y="5048980"/>
            <a:ext cx="6150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3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>
                <a:solidFill>
                  <a:srgbClr val="191919"/>
                </a:solidFill>
                <a:latin typeface="+mj-lt"/>
              </a:rPr>
              <a:t>Provide farmers the necessary information and aids to protect their crop and their source of income</a:t>
            </a:r>
            <a:endParaRPr lang="en-US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5598367" y="1787772"/>
            <a:ext cx="659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9050">
                  <a:noFill/>
                </a:ln>
                <a:latin typeface="+mj-lt"/>
              </a:rPr>
              <a:t>Importance of Plant Pathology</a:t>
            </a:r>
            <a:endParaRPr lang="id-ID" sz="3600" b="1" dirty="0">
              <a:ln w="19050">
                <a:noFill/>
              </a:ln>
              <a:latin typeface="+mj-lt"/>
            </a:endParaRPr>
          </a:p>
        </p:txBody>
      </p:sp>
      <p:pic>
        <p:nvPicPr>
          <p:cNvPr id="11" name="Picture 10" descr="Rows of cabbages growing in field">
            <a:extLst>
              <a:ext uri="{FF2B5EF4-FFF2-40B4-BE49-F238E27FC236}">
                <a16:creationId xmlns:a16="http://schemas.microsoft.com/office/drawing/2014/main" id="{6B51FD37-3089-C041-8250-6159940816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840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3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2556590" y="55983"/>
            <a:ext cx="9635411" cy="2042090"/>
            <a:chOff x="4064049" y="115652"/>
            <a:chExt cx="8105738" cy="164098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4064049" y="320716"/>
              <a:ext cx="7473104" cy="1435924"/>
              <a:chOff x="3796367" y="496757"/>
              <a:chExt cx="7473104" cy="14359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3796367" y="1413300"/>
                <a:ext cx="5798038" cy="519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ln w="19050">
                      <a:noFill/>
                    </a:ln>
                    <a:latin typeface="+mj-lt"/>
                  </a:rPr>
                  <a:t>Plant Disease &amp; Crop Production</a:t>
                </a:r>
                <a:endParaRPr lang="id-ID" sz="3600" b="1" dirty="0">
                  <a:ln w="19050">
                    <a:noFill/>
                  </a:ln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7626181" y="496757"/>
                <a:ext cx="3643290" cy="34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5327" y="115652"/>
              <a:ext cx="953638" cy="73061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831725" y="914213"/>
              <a:ext cx="43380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4" name="Google Shape;212;p8">
            <a:extLst>
              <a:ext uri="{FF2B5EF4-FFF2-40B4-BE49-F238E27FC236}">
                <a16:creationId xmlns:a16="http://schemas.microsoft.com/office/drawing/2014/main" id="{E6335CD8-BE44-D74A-B1D5-A54E03183FC4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580" y="2435289"/>
            <a:ext cx="7725336" cy="4422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14;p8">
            <a:extLst>
              <a:ext uri="{FF2B5EF4-FFF2-40B4-BE49-F238E27FC236}">
                <a16:creationId xmlns:a16="http://schemas.microsoft.com/office/drawing/2014/main" id="{5250655C-4967-954A-BB75-2B06E3092513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0447" y="2705877"/>
            <a:ext cx="3138884" cy="355232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15;p8">
            <a:extLst>
              <a:ext uri="{FF2B5EF4-FFF2-40B4-BE49-F238E27FC236}">
                <a16:creationId xmlns:a16="http://schemas.microsoft.com/office/drawing/2014/main" id="{85AB66E0-C50F-2D4A-81D5-7121D5A7A1ED}"/>
              </a:ext>
            </a:extLst>
          </p:cNvPr>
          <p:cNvSpPr txBox="1"/>
          <p:nvPr/>
        </p:nvSpPr>
        <p:spPr>
          <a:xfrm>
            <a:off x="9059445" y="6465303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0080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2135</Words>
  <Application>Microsoft Macintosh PowerPoint</Application>
  <PresentationFormat>Widescreen</PresentationFormat>
  <Paragraphs>373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Colon-Carrion, Nicole - (ncoloncarrion)</dc:creator>
  <cp:lastModifiedBy>Colon-Carrion, Nicole - (ncoloncarrion)</cp:lastModifiedBy>
  <cp:revision>17</cp:revision>
  <dcterms:created xsi:type="dcterms:W3CDTF">2022-01-16T16:03:08Z</dcterms:created>
  <dcterms:modified xsi:type="dcterms:W3CDTF">2022-09-12T00:29:12Z</dcterms:modified>
</cp:coreProperties>
</file>